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65" r:id="rId2"/>
    <p:sldId id="282" r:id="rId3"/>
    <p:sldId id="258" r:id="rId4"/>
    <p:sldId id="259" r:id="rId5"/>
    <p:sldId id="289" r:id="rId6"/>
    <p:sldId id="290" r:id="rId7"/>
    <p:sldId id="283" r:id="rId8"/>
    <p:sldId id="284" r:id="rId9"/>
    <p:sldId id="285" r:id="rId10"/>
    <p:sldId id="287" r:id="rId11"/>
    <p:sldId id="28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3942D3-33EA-4F4A-A478-11523EFA8799}" v="23" dt="2021-07-15T14:33:32.372"/>
    <p1510:client id="{6058A362-D34F-409F-05AF-3C862E35A45E}" v="113" dt="2021-07-15T07:19:17.818"/>
    <p1510:client id="{DF38B19D-41B4-96E4-71EF-4847FE7EA17A}" v="1" dt="2021-07-15T07:10:17.9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367"/>
    <p:restoredTop sz="96327"/>
  </p:normalViewPr>
  <p:slideViewPr>
    <p:cSldViewPr snapToGrid="0" snapToObjects="1">
      <p:cViewPr varScale="1">
        <p:scale>
          <a:sx n="116" d="100"/>
          <a:sy n="116" d="100"/>
        </p:scale>
        <p:origin x="-258" y="-114"/>
      </p:cViewPr>
      <p:guideLst>
        <p:guide orient="horz" pos="2160"/>
        <p:guide pos="3840"/>
      </p:guideLst>
    </p:cSldViewPr>
  </p:slid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Floodgate" userId="974c2c7f-88c5-454c-bdde-bd8374e1c8bf" providerId="ADAL" clId="{443942D3-33EA-4F4A-A478-11523EFA8799}"/>
    <pc:docChg chg="modSld sldOrd modShowInfo">
      <pc:chgData name="Simon Floodgate" userId="974c2c7f-88c5-454c-bdde-bd8374e1c8bf" providerId="ADAL" clId="{443942D3-33EA-4F4A-A478-11523EFA8799}" dt="2021-07-15T14:59:22.858" v="26" actId="2744"/>
      <pc:docMkLst>
        <pc:docMk/>
      </pc:docMkLst>
      <pc:sldChg chg="modSp">
        <pc:chgData name="Simon Floodgate" userId="974c2c7f-88c5-454c-bdde-bd8374e1c8bf" providerId="ADAL" clId="{443942D3-33EA-4F4A-A478-11523EFA8799}" dt="2021-07-15T14:33:32.372" v="22" actId="20577"/>
        <pc:sldMkLst>
          <pc:docMk/>
          <pc:sldMk cId="2143021261" sldId="289"/>
        </pc:sldMkLst>
        <pc:graphicFrameChg chg="mod">
          <ac:chgData name="Simon Floodgate" userId="974c2c7f-88c5-454c-bdde-bd8374e1c8bf" providerId="ADAL" clId="{443942D3-33EA-4F4A-A478-11523EFA8799}" dt="2021-07-15T14:33:32.372" v="22" actId="20577"/>
          <ac:graphicFrameMkLst>
            <pc:docMk/>
            <pc:sldMk cId="2143021261" sldId="289"/>
            <ac:graphicFrameMk id="14" creationId="{DA495068-93B3-4CB9-8B84-099616104E90}"/>
          </ac:graphicFrameMkLst>
        </pc:graphicFrameChg>
      </pc:sldChg>
      <pc:sldChg chg="ord">
        <pc:chgData name="Simon Floodgate" userId="974c2c7f-88c5-454c-bdde-bd8374e1c8bf" providerId="ADAL" clId="{443942D3-33EA-4F4A-A478-11523EFA8799}" dt="2021-07-15T14:33:44.313" v="24"/>
        <pc:sldMkLst>
          <pc:docMk/>
          <pc:sldMk cId="2918167730" sldId="29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317009-0960-4B51-A7C5-8057C1B7D008}"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n-US"/>
        </a:p>
      </dgm:t>
    </dgm:pt>
    <dgm:pt modelId="{7D983093-1858-4219-B229-218673899AD3}">
      <dgm:prSet/>
      <dgm:spPr/>
      <dgm:t>
        <a:bodyPr/>
        <a:lstStyle/>
        <a:p>
          <a:r>
            <a:rPr lang="en-GB"/>
            <a:t>Core Content Framework (CCF) &amp; Early Career Framework (ECF)</a:t>
          </a:r>
          <a:endParaRPr lang="en-US"/>
        </a:p>
      </dgm:t>
    </dgm:pt>
    <dgm:pt modelId="{9D4DBF44-FCE9-45DA-B796-92C30F1D66C3}" type="parTrans" cxnId="{82DBD340-2C44-4747-A28E-2DB7C9B661BE}">
      <dgm:prSet/>
      <dgm:spPr/>
      <dgm:t>
        <a:bodyPr/>
        <a:lstStyle/>
        <a:p>
          <a:endParaRPr lang="en-US"/>
        </a:p>
      </dgm:t>
    </dgm:pt>
    <dgm:pt modelId="{6CB160A8-FD06-4C9E-9C95-BFC27E17F17A}" type="sibTrans" cxnId="{82DBD340-2C44-4747-A28E-2DB7C9B661BE}">
      <dgm:prSet/>
      <dgm:spPr/>
      <dgm:t>
        <a:bodyPr/>
        <a:lstStyle/>
        <a:p>
          <a:endParaRPr lang="en-US"/>
        </a:p>
      </dgm:t>
    </dgm:pt>
    <dgm:pt modelId="{D1AE5AF8-5D56-404E-9B68-B1C43391414D}">
      <dgm:prSet/>
      <dgm:spPr/>
      <dgm:t>
        <a:bodyPr/>
        <a:lstStyle/>
        <a:p>
          <a:r>
            <a:rPr lang="en-GB" dirty="0"/>
            <a:t>The 'Market Review' Report – July 2021</a:t>
          </a:r>
          <a:endParaRPr lang="en-US" dirty="0"/>
        </a:p>
      </dgm:t>
    </dgm:pt>
    <dgm:pt modelId="{E4C917A5-2D7F-49CC-8B18-618CE578E666}" type="parTrans" cxnId="{945DCDBE-9B04-481F-9851-9263CF849310}">
      <dgm:prSet/>
      <dgm:spPr/>
      <dgm:t>
        <a:bodyPr/>
        <a:lstStyle/>
        <a:p>
          <a:endParaRPr lang="en-US"/>
        </a:p>
      </dgm:t>
    </dgm:pt>
    <dgm:pt modelId="{CF9AD807-6A0C-40AF-B4F9-125B500AF1B3}" type="sibTrans" cxnId="{945DCDBE-9B04-481F-9851-9263CF849310}">
      <dgm:prSet/>
      <dgm:spPr/>
      <dgm:t>
        <a:bodyPr/>
        <a:lstStyle/>
        <a:p>
          <a:endParaRPr lang="en-US"/>
        </a:p>
      </dgm:t>
    </dgm:pt>
    <dgm:pt modelId="{6200877D-533E-469D-B209-9C0FCB1FCCAC}">
      <dgm:prSet/>
      <dgm:spPr/>
      <dgm:t>
        <a:bodyPr/>
        <a:lstStyle/>
        <a:p>
          <a:r>
            <a:rPr lang="en-GB" dirty="0"/>
            <a:t>Recovery Curriculum - July 2021</a:t>
          </a:r>
          <a:endParaRPr lang="en-US" dirty="0"/>
        </a:p>
      </dgm:t>
    </dgm:pt>
    <dgm:pt modelId="{0ECDB0BC-EF64-4C10-9317-4EEF3DD4D8A8}" type="parTrans" cxnId="{4DEE364C-DC40-468B-96E6-50A73023F77A}">
      <dgm:prSet/>
      <dgm:spPr/>
      <dgm:t>
        <a:bodyPr/>
        <a:lstStyle/>
        <a:p>
          <a:endParaRPr lang="en-GB"/>
        </a:p>
      </dgm:t>
    </dgm:pt>
    <dgm:pt modelId="{7F1DF44E-B29D-45DF-A19A-51D6E022A044}" type="sibTrans" cxnId="{4DEE364C-DC40-468B-96E6-50A73023F77A}">
      <dgm:prSet/>
      <dgm:spPr/>
      <dgm:t>
        <a:bodyPr/>
        <a:lstStyle/>
        <a:p>
          <a:endParaRPr lang="en-GB"/>
        </a:p>
      </dgm:t>
    </dgm:pt>
    <dgm:pt modelId="{79A3433C-3EF9-4C3F-8EB1-DDCA8C90ABFF}" type="pres">
      <dgm:prSet presAssocID="{4C317009-0960-4B51-A7C5-8057C1B7D008}" presName="hierChild1" presStyleCnt="0">
        <dgm:presLayoutVars>
          <dgm:chPref val="1"/>
          <dgm:dir/>
          <dgm:animOne val="branch"/>
          <dgm:animLvl val="lvl"/>
          <dgm:resizeHandles/>
        </dgm:presLayoutVars>
      </dgm:prSet>
      <dgm:spPr/>
      <dgm:t>
        <a:bodyPr/>
        <a:lstStyle/>
        <a:p>
          <a:endParaRPr lang="en-GB"/>
        </a:p>
      </dgm:t>
    </dgm:pt>
    <dgm:pt modelId="{2376AFC0-E4C1-47C9-9921-CF714DE09B14}" type="pres">
      <dgm:prSet presAssocID="{7D983093-1858-4219-B229-218673899AD3}" presName="hierRoot1" presStyleCnt="0"/>
      <dgm:spPr/>
    </dgm:pt>
    <dgm:pt modelId="{EA0E354C-DE64-48CE-95BB-05553639D845}" type="pres">
      <dgm:prSet presAssocID="{7D983093-1858-4219-B229-218673899AD3}" presName="composite" presStyleCnt="0"/>
      <dgm:spPr/>
    </dgm:pt>
    <dgm:pt modelId="{9CABB7D6-0E18-4F13-8635-981A709F8A1D}" type="pres">
      <dgm:prSet presAssocID="{7D983093-1858-4219-B229-218673899AD3}" presName="background" presStyleLbl="node0" presStyleIdx="0" presStyleCnt="3"/>
      <dgm:spPr/>
    </dgm:pt>
    <dgm:pt modelId="{41116242-DE31-402E-BD59-956C18E8D82B}" type="pres">
      <dgm:prSet presAssocID="{7D983093-1858-4219-B229-218673899AD3}" presName="text" presStyleLbl="fgAcc0" presStyleIdx="0" presStyleCnt="3">
        <dgm:presLayoutVars>
          <dgm:chPref val="3"/>
        </dgm:presLayoutVars>
      </dgm:prSet>
      <dgm:spPr/>
      <dgm:t>
        <a:bodyPr/>
        <a:lstStyle/>
        <a:p>
          <a:endParaRPr lang="en-GB"/>
        </a:p>
      </dgm:t>
    </dgm:pt>
    <dgm:pt modelId="{E9AAF477-B7C5-437B-B872-9C4F117AF8FF}" type="pres">
      <dgm:prSet presAssocID="{7D983093-1858-4219-B229-218673899AD3}" presName="hierChild2" presStyleCnt="0"/>
      <dgm:spPr/>
    </dgm:pt>
    <dgm:pt modelId="{F6BE0AF2-CF36-43AF-8E92-63D169C72564}" type="pres">
      <dgm:prSet presAssocID="{D1AE5AF8-5D56-404E-9B68-B1C43391414D}" presName="hierRoot1" presStyleCnt="0"/>
      <dgm:spPr/>
    </dgm:pt>
    <dgm:pt modelId="{B71586BF-E6D1-415A-B9DD-C8C36A33AFF0}" type="pres">
      <dgm:prSet presAssocID="{D1AE5AF8-5D56-404E-9B68-B1C43391414D}" presName="composite" presStyleCnt="0"/>
      <dgm:spPr/>
    </dgm:pt>
    <dgm:pt modelId="{6E854273-6F56-44A5-88E5-723922C2A09B}" type="pres">
      <dgm:prSet presAssocID="{D1AE5AF8-5D56-404E-9B68-B1C43391414D}" presName="background" presStyleLbl="node0" presStyleIdx="1" presStyleCnt="3"/>
      <dgm:spPr/>
    </dgm:pt>
    <dgm:pt modelId="{1C0DCEE5-A835-40AA-9968-14FE0977049A}" type="pres">
      <dgm:prSet presAssocID="{D1AE5AF8-5D56-404E-9B68-B1C43391414D}" presName="text" presStyleLbl="fgAcc0" presStyleIdx="1" presStyleCnt="3">
        <dgm:presLayoutVars>
          <dgm:chPref val="3"/>
        </dgm:presLayoutVars>
      </dgm:prSet>
      <dgm:spPr/>
      <dgm:t>
        <a:bodyPr/>
        <a:lstStyle/>
        <a:p>
          <a:endParaRPr lang="en-GB"/>
        </a:p>
      </dgm:t>
    </dgm:pt>
    <dgm:pt modelId="{851390E0-4191-4C5B-9E84-707E53329B69}" type="pres">
      <dgm:prSet presAssocID="{D1AE5AF8-5D56-404E-9B68-B1C43391414D}" presName="hierChild2" presStyleCnt="0"/>
      <dgm:spPr/>
    </dgm:pt>
    <dgm:pt modelId="{DDC9141B-6389-497D-86A1-8BF60A9FD9D2}" type="pres">
      <dgm:prSet presAssocID="{6200877D-533E-469D-B209-9C0FCB1FCCAC}" presName="hierRoot1" presStyleCnt="0"/>
      <dgm:spPr/>
    </dgm:pt>
    <dgm:pt modelId="{1BD6B069-93C4-4DA5-8F96-A641C39E0658}" type="pres">
      <dgm:prSet presAssocID="{6200877D-533E-469D-B209-9C0FCB1FCCAC}" presName="composite" presStyleCnt="0"/>
      <dgm:spPr/>
    </dgm:pt>
    <dgm:pt modelId="{6C055BC5-BDB2-43B0-B4C0-003DEEBEB184}" type="pres">
      <dgm:prSet presAssocID="{6200877D-533E-469D-B209-9C0FCB1FCCAC}" presName="background" presStyleLbl="node0" presStyleIdx="2" presStyleCnt="3"/>
      <dgm:spPr/>
    </dgm:pt>
    <dgm:pt modelId="{9BFB42D3-BF70-4BCA-9DFD-1817ED347071}" type="pres">
      <dgm:prSet presAssocID="{6200877D-533E-469D-B209-9C0FCB1FCCAC}" presName="text" presStyleLbl="fgAcc0" presStyleIdx="2" presStyleCnt="3">
        <dgm:presLayoutVars>
          <dgm:chPref val="3"/>
        </dgm:presLayoutVars>
      </dgm:prSet>
      <dgm:spPr/>
      <dgm:t>
        <a:bodyPr/>
        <a:lstStyle/>
        <a:p>
          <a:endParaRPr lang="en-GB"/>
        </a:p>
      </dgm:t>
    </dgm:pt>
    <dgm:pt modelId="{D2AA7A5D-6AD6-489B-A389-266C250673A3}" type="pres">
      <dgm:prSet presAssocID="{6200877D-533E-469D-B209-9C0FCB1FCCAC}" presName="hierChild2" presStyleCnt="0"/>
      <dgm:spPr/>
    </dgm:pt>
  </dgm:ptLst>
  <dgm:cxnLst>
    <dgm:cxn modelId="{945DCDBE-9B04-481F-9851-9263CF849310}" srcId="{4C317009-0960-4B51-A7C5-8057C1B7D008}" destId="{D1AE5AF8-5D56-404E-9B68-B1C43391414D}" srcOrd="1" destOrd="0" parTransId="{E4C917A5-2D7F-49CC-8B18-618CE578E666}" sibTransId="{CF9AD807-6A0C-40AF-B4F9-125B500AF1B3}"/>
    <dgm:cxn modelId="{31DB2FF9-85E2-4097-93B1-A91E69E73A1E}" type="presOf" srcId="{7D983093-1858-4219-B229-218673899AD3}" destId="{41116242-DE31-402E-BD59-956C18E8D82B}" srcOrd="0" destOrd="0" presId="urn:microsoft.com/office/officeart/2005/8/layout/hierarchy1"/>
    <dgm:cxn modelId="{B6E36C3F-1447-42B5-85C9-02BB152AB042}" type="presOf" srcId="{D1AE5AF8-5D56-404E-9B68-B1C43391414D}" destId="{1C0DCEE5-A835-40AA-9968-14FE0977049A}" srcOrd="0" destOrd="0" presId="urn:microsoft.com/office/officeart/2005/8/layout/hierarchy1"/>
    <dgm:cxn modelId="{132C4207-C08F-438A-96BE-B386820AF213}" type="presOf" srcId="{4C317009-0960-4B51-A7C5-8057C1B7D008}" destId="{79A3433C-3EF9-4C3F-8EB1-DDCA8C90ABFF}" srcOrd="0" destOrd="0" presId="urn:microsoft.com/office/officeart/2005/8/layout/hierarchy1"/>
    <dgm:cxn modelId="{82DBD340-2C44-4747-A28E-2DB7C9B661BE}" srcId="{4C317009-0960-4B51-A7C5-8057C1B7D008}" destId="{7D983093-1858-4219-B229-218673899AD3}" srcOrd="0" destOrd="0" parTransId="{9D4DBF44-FCE9-45DA-B796-92C30F1D66C3}" sibTransId="{6CB160A8-FD06-4C9E-9C95-BFC27E17F17A}"/>
    <dgm:cxn modelId="{29C13A22-0D44-4E32-AFE1-D73C9F63D713}" type="presOf" srcId="{6200877D-533E-469D-B209-9C0FCB1FCCAC}" destId="{9BFB42D3-BF70-4BCA-9DFD-1817ED347071}" srcOrd="0" destOrd="0" presId="urn:microsoft.com/office/officeart/2005/8/layout/hierarchy1"/>
    <dgm:cxn modelId="{4DEE364C-DC40-468B-96E6-50A73023F77A}" srcId="{4C317009-0960-4B51-A7C5-8057C1B7D008}" destId="{6200877D-533E-469D-B209-9C0FCB1FCCAC}" srcOrd="2" destOrd="0" parTransId="{0ECDB0BC-EF64-4C10-9317-4EEF3DD4D8A8}" sibTransId="{7F1DF44E-B29D-45DF-A19A-51D6E022A044}"/>
    <dgm:cxn modelId="{8809820C-52AB-47BD-95C7-C40373AE5E50}" type="presParOf" srcId="{79A3433C-3EF9-4C3F-8EB1-DDCA8C90ABFF}" destId="{2376AFC0-E4C1-47C9-9921-CF714DE09B14}" srcOrd="0" destOrd="0" presId="urn:microsoft.com/office/officeart/2005/8/layout/hierarchy1"/>
    <dgm:cxn modelId="{357DEF1A-C2BF-4BAB-A058-E7CE5074FD4A}" type="presParOf" srcId="{2376AFC0-E4C1-47C9-9921-CF714DE09B14}" destId="{EA0E354C-DE64-48CE-95BB-05553639D845}" srcOrd="0" destOrd="0" presId="urn:microsoft.com/office/officeart/2005/8/layout/hierarchy1"/>
    <dgm:cxn modelId="{3B9D4F3F-ADFE-4BD7-AA0A-6757C745CE1A}" type="presParOf" srcId="{EA0E354C-DE64-48CE-95BB-05553639D845}" destId="{9CABB7D6-0E18-4F13-8635-981A709F8A1D}" srcOrd="0" destOrd="0" presId="urn:microsoft.com/office/officeart/2005/8/layout/hierarchy1"/>
    <dgm:cxn modelId="{5FB4533E-788E-4483-B36C-F151359FD146}" type="presParOf" srcId="{EA0E354C-DE64-48CE-95BB-05553639D845}" destId="{41116242-DE31-402E-BD59-956C18E8D82B}" srcOrd="1" destOrd="0" presId="urn:microsoft.com/office/officeart/2005/8/layout/hierarchy1"/>
    <dgm:cxn modelId="{242895B9-A45D-421A-962A-C3F6438641FD}" type="presParOf" srcId="{2376AFC0-E4C1-47C9-9921-CF714DE09B14}" destId="{E9AAF477-B7C5-437B-B872-9C4F117AF8FF}" srcOrd="1" destOrd="0" presId="urn:microsoft.com/office/officeart/2005/8/layout/hierarchy1"/>
    <dgm:cxn modelId="{80AD166B-5933-47BF-B481-5C31F78F0CC2}" type="presParOf" srcId="{79A3433C-3EF9-4C3F-8EB1-DDCA8C90ABFF}" destId="{F6BE0AF2-CF36-43AF-8E92-63D169C72564}" srcOrd="1" destOrd="0" presId="urn:microsoft.com/office/officeart/2005/8/layout/hierarchy1"/>
    <dgm:cxn modelId="{47A61341-495F-45D3-82D0-660D3DE58BAE}" type="presParOf" srcId="{F6BE0AF2-CF36-43AF-8E92-63D169C72564}" destId="{B71586BF-E6D1-415A-B9DD-C8C36A33AFF0}" srcOrd="0" destOrd="0" presId="urn:microsoft.com/office/officeart/2005/8/layout/hierarchy1"/>
    <dgm:cxn modelId="{12F6AEA6-B9EA-4B77-BF99-3367839F8758}" type="presParOf" srcId="{B71586BF-E6D1-415A-B9DD-C8C36A33AFF0}" destId="{6E854273-6F56-44A5-88E5-723922C2A09B}" srcOrd="0" destOrd="0" presId="urn:microsoft.com/office/officeart/2005/8/layout/hierarchy1"/>
    <dgm:cxn modelId="{15FAAC94-E1A0-4F9B-8F2E-F80E91A982D3}" type="presParOf" srcId="{B71586BF-E6D1-415A-B9DD-C8C36A33AFF0}" destId="{1C0DCEE5-A835-40AA-9968-14FE0977049A}" srcOrd="1" destOrd="0" presId="urn:microsoft.com/office/officeart/2005/8/layout/hierarchy1"/>
    <dgm:cxn modelId="{5FB825FF-367A-45AC-91DB-779EEF22CA89}" type="presParOf" srcId="{F6BE0AF2-CF36-43AF-8E92-63D169C72564}" destId="{851390E0-4191-4C5B-9E84-707E53329B69}" srcOrd="1" destOrd="0" presId="urn:microsoft.com/office/officeart/2005/8/layout/hierarchy1"/>
    <dgm:cxn modelId="{FF2CF6C0-5B46-4F11-9941-98A7D544CA6B}" type="presParOf" srcId="{79A3433C-3EF9-4C3F-8EB1-DDCA8C90ABFF}" destId="{DDC9141B-6389-497D-86A1-8BF60A9FD9D2}" srcOrd="2" destOrd="0" presId="urn:microsoft.com/office/officeart/2005/8/layout/hierarchy1"/>
    <dgm:cxn modelId="{90D5E830-F787-4D10-BF2A-2E0A5882140B}" type="presParOf" srcId="{DDC9141B-6389-497D-86A1-8BF60A9FD9D2}" destId="{1BD6B069-93C4-4DA5-8F96-A641C39E0658}" srcOrd="0" destOrd="0" presId="urn:microsoft.com/office/officeart/2005/8/layout/hierarchy1"/>
    <dgm:cxn modelId="{F8235A94-8CD4-425B-9383-81B15B78AEAD}" type="presParOf" srcId="{1BD6B069-93C4-4DA5-8F96-A641C39E0658}" destId="{6C055BC5-BDB2-43B0-B4C0-003DEEBEB184}" srcOrd="0" destOrd="0" presId="urn:microsoft.com/office/officeart/2005/8/layout/hierarchy1"/>
    <dgm:cxn modelId="{7F72FEAC-9AA0-4186-9D51-BB63D4EA1523}" type="presParOf" srcId="{1BD6B069-93C4-4DA5-8F96-A641C39E0658}" destId="{9BFB42D3-BF70-4BCA-9DFD-1817ED347071}" srcOrd="1" destOrd="0" presId="urn:microsoft.com/office/officeart/2005/8/layout/hierarchy1"/>
    <dgm:cxn modelId="{88B01EE6-AF25-4A88-9020-043164E6CAD7}" type="presParOf" srcId="{DDC9141B-6389-497D-86A1-8BF60A9FD9D2}" destId="{D2AA7A5D-6AD6-489B-A389-266C250673A3}"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BB7D6-0E18-4F13-8635-981A709F8A1D}">
      <dsp:nvSpPr>
        <dsp:cNvPr id="0" name=""/>
        <dsp:cNvSpPr/>
      </dsp:nvSpPr>
      <dsp:spPr>
        <a:xfrm>
          <a:off x="0" y="322608"/>
          <a:ext cx="3017341" cy="191601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1116242-DE31-402E-BD59-956C18E8D82B}">
      <dsp:nvSpPr>
        <dsp:cNvPr id="0" name=""/>
        <dsp:cNvSpPr/>
      </dsp:nvSpPr>
      <dsp:spPr>
        <a:xfrm>
          <a:off x="335260" y="641105"/>
          <a:ext cx="3017341" cy="191601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a:t>Core Content Framework (CCF) &amp; Early Career Framework (ECF)</a:t>
          </a:r>
          <a:endParaRPr lang="en-US" sz="2600" kern="1200"/>
        </a:p>
      </dsp:txBody>
      <dsp:txXfrm>
        <a:off x="391378" y="697223"/>
        <a:ext cx="2905105" cy="1803775"/>
      </dsp:txXfrm>
    </dsp:sp>
    <dsp:sp modelId="{6E854273-6F56-44A5-88E5-723922C2A09B}">
      <dsp:nvSpPr>
        <dsp:cNvPr id="0" name=""/>
        <dsp:cNvSpPr/>
      </dsp:nvSpPr>
      <dsp:spPr>
        <a:xfrm>
          <a:off x="3687861" y="322608"/>
          <a:ext cx="3017341" cy="191601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C0DCEE5-A835-40AA-9968-14FE0977049A}">
      <dsp:nvSpPr>
        <dsp:cNvPr id="0" name=""/>
        <dsp:cNvSpPr/>
      </dsp:nvSpPr>
      <dsp:spPr>
        <a:xfrm>
          <a:off x="4023121" y="641105"/>
          <a:ext cx="3017341" cy="191601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The 'Market Review' Report – July 2021</a:t>
          </a:r>
          <a:endParaRPr lang="en-US" sz="2600" kern="1200" dirty="0"/>
        </a:p>
      </dsp:txBody>
      <dsp:txXfrm>
        <a:off x="4079239" y="697223"/>
        <a:ext cx="2905105" cy="1803775"/>
      </dsp:txXfrm>
    </dsp:sp>
    <dsp:sp modelId="{6C055BC5-BDB2-43B0-B4C0-003DEEBEB184}">
      <dsp:nvSpPr>
        <dsp:cNvPr id="0" name=""/>
        <dsp:cNvSpPr/>
      </dsp:nvSpPr>
      <dsp:spPr>
        <a:xfrm>
          <a:off x="7375723" y="322608"/>
          <a:ext cx="3017341" cy="191601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BFB42D3-BF70-4BCA-9DFD-1817ED347071}">
      <dsp:nvSpPr>
        <dsp:cNvPr id="0" name=""/>
        <dsp:cNvSpPr/>
      </dsp:nvSpPr>
      <dsp:spPr>
        <a:xfrm>
          <a:off x="7710983" y="641105"/>
          <a:ext cx="3017341" cy="191601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Recovery Curriculum - July 2021</a:t>
          </a:r>
          <a:endParaRPr lang="en-US" sz="2600" kern="1200" dirty="0"/>
        </a:p>
      </dsp:txBody>
      <dsp:txXfrm>
        <a:off x="7767101" y="697223"/>
        <a:ext cx="2905105" cy="180377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507D0-FBC7-F941-9EAB-6E05E062F37F}" type="datetimeFigureOut">
              <a:rPr lang="en-US" smtClean="0"/>
              <a:pPr/>
              <a:t>7/27/2021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4EEAF2-400F-CC4C-BCEB-3579E4BE40CD}" type="slidenum">
              <a:rPr lang="en-US" smtClean="0"/>
              <a:pPr/>
              <a:t>‹#›</a:t>
            </a:fld>
            <a:endParaRPr lang="en-US"/>
          </a:p>
        </p:txBody>
      </p:sp>
    </p:spTree>
    <p:extLst>
      <p:ext uri="{BB962C8B-B14F-4D97-AF65-F5344CB8AC3E}">
        <p14:creationId xmlns:p14="http://schemas.microsoft.com/office/powerpoint/2010/main" xmlns="" val="616263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1</a:t>
            </a:fld>
            <a:endParaRPr lang="en-GB" altLang="en-US" dirty="0"/>
          </a:p>
        </p:txBody>
      </p:sp>
    </p:spTree>
    <p:extLst>
      <p:ext uri="{BB962C8B-B14F-4D97-AF65-F5344CB8AC3E}">
        <p14:creationId xmlns:p14="http://schemas.microsoft.com/office/powerpoint/2010/main" xmlns="" val="3449974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Myth – the advice on UCAS is not true for the majority of providers!</a:t>
            </a:r>
          </a:p>
          <a:p>
            <a:endParaRPr lang="en-US" dirty="0"/>
          </a:p>
          <a:p>
            <a:r>
              <a:rPr lang="en-US" dirty="0"/>
              <a:t>Advantages – two layers of support from school and university. Larger cohort sizes to bounce ideas of each other, support each other and start networking with other teachers/schools.</a:t>
            </a:r>
          </a:p>
          <a:p>
            <a:r>
              <a:rPr lang="en-US" dirty="0"/>
              <a:t>Disadvantages – some Universities front load their Programmes with input, which may not suit your way of learning.</a:t>
            </a:r>
          </a:p>
        </p:txBody>
      </p:sp>
      <p:sp>
        <p:nvSpPr>
          <p:cNvPr id="4" name="Slide Number Placeholder 3"/>
          <p:cNvSpPr>
            <a:spLocks noGrp="1"/>
          </p:cNvSpPr>
          <p:nvPr>
            <p:ph type="sldNum" sz="quarter" idx="5"/>
          </p:nvPr>
        </p:nvSpPr>
        <p:spPr/>
        <p:txBody>
          <a:bodyPr/>
          <a:lstStyle/>
          <a:p>
            <a:fld id="{1CBF80D0-3DCA-B346-A6A8-2B05C95AA124}" type="slidenum">
              <a:rPr lang="en-US" smtClean="0"/>
              <a:pPr/>
              <a:t>3</a:t>
            </a:fld>
            <a:endParaRPr lang="en-US"/>
          </a:p>
        </p:txBody>
      </p:sp>
    </p:spTree>
    <p:extLst>
      <p:ext uri="{BB962C8B-B14F-4D97-AF65-F5344CB8AC3E}">
        <p14:creationId xmlns:p14="http://schemas.microsoft.com/office/powerpoint/2010/main" xmlns="" val="1832936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Yes, similar but with distinct differences.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Advantages – comprehensive training on a particular school’s approach to classroom teaching like an apprenticeship model. </a:t>
            </a:r>
          </a:p>
          <a:p>
            <a:r>
              <a:rPr lang="en-US" dirty="0"/>
              <a:t>Disadvantages – can have much less direct input from the University in relation to current research, future teaching trends and curriculum design. Generally schools in the MAT are used for placements, so quality can be variable in terms of subject specific input for Drama as we are a minority subject. </a:t>
            </a:r>
          </a:p>
        </p:txBody>
      </p:sp>
      <p:sp>
        <p:nvSpPr>
          <p:cNvPr id="4" name="Slide Number Placeholder 3"/>
          <p:cNvSpPr>
            <a:spLocks noGrp="1"/>
          </p:cNvSpPr>
          <p:nvPr>
            <p:ph type="sldNum" sz="quarter" idx="5"/>
          </p:nvPr>
        </p:nvSpPr>
        <p:spPr/>
        <p:txBody>
          <a:bodyPr/>
          <a:lstStyle/>
          <a:p>
            <a:fld id="{1CBF80D0-3DCA-B346-A6A8-2B05C95AA124}" type="slidenum">
              <a:rPr lang="en-US" smtClean="0"/>
              <a:pPr/>
              <a:t>4</a:t>
            </a:fld>
            <a:endParaRPr lang="en-US"/>
          </a:p>
        </p:txBody>
      </p:sp>
    </p:spTree>
    <p:extLst>
      <p:ext uri="{BB962C8B-B14F-4D97-AF65-F5344CB8AC3E}">
        <p14:creationId xmlns:p14="http://schemas.microsoft.com/office/powerpoint/2010/main" xmlns="" val="636615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spc="-100" baseline="0"/>
            </a:lvl1pPr>
          </a:lstStyle>
          <a:p>
            <a:r>
              <a:rPr lang="en-US"/>
              <a:t>Click to edit Master title style</a:t>
            </a:r>
            <a:endParaRPr lang="en-US" dirty="0"/>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pPr/>
              <a:t>Tuesday, July 27, 2021</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pPr/>
              <a:t>‹#›</a:t>
            </a:fld>
            <a:endParaRPr lang="en-US"/>
          </a:p>
        </p:txBody>
      </p:sp>
    </p:spTree>
    <p:extLst>
      <p:ext uri="{BB962C8B-B14F-4D97-AF65-F5344CB8AC3E}">
        <p14:creationId xmlns:p14="http://schemas.microsoft.com/office/powerpoint/2010/main" xmlns="" val="2593400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B75179A-1E2B-41AB-B400-4F1B4022FAEE}" type="datetime2">
              <a:rPr lang="en-US" smtClean="0"/>
              <a:pPr/>
              <a:t>Tuesday, July 27,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pPr/>
              <a:t>‹#›</a:t>
            </a:fld>
            <a:endParaRPr lang="en-US"/>
          </a:p>
        </p:txBody>
      </p:sp>
    </p:spTree>
    <p:extLst>
      <p:ext uri="{BB962C8B-B14F-4D97-AF65-F5344CB8AC3E}">
        <p14:creationId xmlns:p14="http://schemas.microsoft.com/office/powerpoint/2010/main" xmlns="" val="1918258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05681D0F-6595-4F14-8EF3-954CD87C797B}" type="datetime2">
              <a:rPr lang="en-US" smtClean="0"/>
              <a:pPr/>
              <a:t>Tuesday, July 27,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pPr/>
              <a:t>‹#›</a:t>
            </a:fld>
            <a:endParaRPr lang="en-US"/>
          </a:p>
        </p:txBody>
      </p:sp>
    </p:spTree>
    <p:extLst>
      <p:ext uri="{BB962C8B-B14F-4D97-AF65-F5344CB8AC3E}">
        <p14:creationId xmlns:p14="http://schemas.microsoft.com/office/powerpoint/2010/main" xmlns="" val="1676225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userDrawn="1">
  <p:cSld name="Title Slide (Grey)">
    <p:spTree>
      <p:nvGrpSpPr>
        <p:cNvPr id="1" name=""/>
        <p:cNvGrpSpPr/>
        <p:nvPr/>
      </p:nvGrpSpPr>
      <p:grpSpPr>
        <a:xfrm>
          <a:off x="0" y="0"/>
          <a:ext cx="0" cy="0"/>
          <a:chOff x="0" y="0"/>
          <a:chExt cx="0" cy="0"/>
        </a:xfrm>
      </p:grpSpPr>
      <p:sp>
        <p:nvSpPr>
          <p:cNvPr id="26" name="Rectangle 25"/>
          <p:cNvSpPr/>
          <p:nvPr/>
        </p:nvSpPr>
        <p:spPr bwMode="hidden">
          <a:xfrm>
            <a:off x="0" y="4572000"/>
            <a:ext cx="12192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23" name="Rectangle 22"/>
          <p:cNvSpPr/>
          <p:nvPr/>
        </p:nvSpPr>
        <p:spPr bwMode="hidden">
          <a:xfrm>
            <a:off x="0" y="0"/>
            <a:ext cx="12192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fontAlgn="auto">
              <a:spcBef>
                <a:spcPts val="0"/>
              </a:spcBef>
              <a:spcAft>
                <a:spcPts val="0"/>
              </a:spcAft>
              <a:defRPr/>
            </a:pPr>
            <a:endParaRPr lang="en-GB" sz="1800"/>
          </a:p>
        </p:txBody>
      </p:sp>
      <p:sp>
        <p:nvSpPr>
          <p:cNvPr id="3083" name="Rectangle 11"/>
          <p:cNvSpPr>
            <a:spLocks noGrp="1" noChangeArrowheads="1"/>
          </p:cNvSpPr>
          <p:nvPr>
            <p:ph type="ctrTitle"/>
          </p:nvPr>
        </p:nvSpPr>
        <p:spPr>
          <a:xfrm>
            <a:off x="566400" y="1143000"/>
            <a:ext cx="1104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a:t>Click to edit Master title style</a:t>
            </a:r>
            <a:endParaRPr lang="en-GB" altLang="en-US" noProof="0" dirty="0"/>
          </a:p>
        </p:txBody>
      </p:sp>
      <p:sp>
        <p:nvSpPr>
          <p:cNvPr id="3084" name="Rectangle 12"/>
          <p:cNvSpPr>
            <a:spLocks noGrp="1" noChangeArrowheads="1"/>
          </p:cNvSpPr>
          <p:nvPr>
            <p:ph type="subTitle" idx="1"/>
          </p:nvPr>
        </p:nvSpPr>
        <p:spPr>
          <a:xfrm>
            <a:off x="566400" y="4653136"/>
            <a:ext cx="11040000" cy="925512"/>
          </a:xfrm>
        </p:spPr>
        <p:txBody>
          <a:bodyPr/>
          <a:lstStyle>
            <a:lvl1pPr marL="0" indent="0">
              <a:buFontTx/>
              <a:buNone/>
              <a:defRPr sz="2000">
                <a:solidFill>
                  <a:schemeClr val="bg1"/>
                </a:solidFill>
              </a:defRPr>
            </a:lvl1pPr>
          </a:lstStyle>
          <a:p>
            <a:pPr lvl="0"/>
            <a:r>
              <a:rPr lang="en-US" altLang="en-US" noProof="0"/>
              <a:t>Click to edit Master subtitle style</a:t>
            </a:r>
            <a:endParaRPr lang="en-GB" altLang="en-US" noProof="0" dirty="0"/>
          </a:p>
        </p:txBody>
      </p:sp>
      <p:sp>
        <p:nvSpPr>
          <p:cNvPr id="27" name="Rectangle 13"/>
          <p:cNvSpPr>
            <a:spLocks noGrp="1" noChangeArrowheads="1"/>
          </p:cNvSpPr>
          <p:nvPr>
            <p:ph type="sldNum" sz="quarter" idx="4"/>
          </p:nvPr>
        </p:nvSpPr>
        <p:spPr bwMode="auto">
          <a:xfrm>
            <a:off x="10704701" y="6237312"/>
            <a:ext cx="901700" cy="25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pPr/>
              <a:t>‹#›</a:t>
            </a:fld>
            <a:endParaRPr lang="en-GB" altLang="en-US" dirty="0"/>
          </a:p>
        </p:txBody>
      </p:sp>
      <p:sp>
        <p:nvSpPr>
          <p:cNvPr id="28" name="TextBox 27"/>
          <p:cNvSpPr txBox="1">
            <a:spLocks noChangeArrowheads="1"/>
          </p:cNvSpPr>
          <p:nvPr/>
        </p:nvSpPr>
        <p:spPr bwMode="auto">
          <a:xfrm>
            <a:off x="2571333" y="6573838"/>
            <a:ext cx="9025467"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sp>
        <p:nvSpPr>
          <p:cNvPr id="29" name="Date Placeholder 1"/>
          <p:cNvSpPr>
            <a:spLocks noGrp="1"/>
          </p:cNvSpPr>
          <p:nvPr>
            <p:ph type="dt" sz="half" idx="2"/>
          </p:nvPr>
        </p:nvSpPr>
        <p:spPr>
          <a:xfrm>
            <a:off x="566400" y="6237312"/>
            <a:ext cx="2844800" cy="252000"/>
          </a:xfrm>
          <a:prstGeom prst="rect">
            <a:avLst/>
          </a:prstGeom>
        </p:spPr>
        <p:txBody>
          <a:bodyPr vert="horz" lIns="0" tIns="0" rIns="0" bIns="0" rtlCol="0" anchor="t" anchorCtr="0"/>
          <a:lstStyle>
            <a:lvl1pPr algn="l">
              <a:defRPr sz="1200">
                <a:solidFill>
                  <a:schemeClr val="bg2"/>
                </a:solidFill>
                <a:latin typeface="+mn-lt"/>
              </a:defRPr>
            </a:lvl1pPr>
          </a:lstStyle>
          <a:p>
            <a:r>
              <a:rPr lang="en-GB" dirty="0"/>
              <a:t>Wednesday, 11 June 2014</a:t>
            </a:r>
          </a:p>
        </p:txBody>
      </p:sp>
      <p:pic>
        <p:nvPicPr>
          <p:cNvPr id="32" name="Picture 55"/>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hidden">
          <a:xfrm>
            <a:off x="10033001" y="439662"/>
            <a:ext cx="1579033" cy="384326"/>
          </a:xfrm>
          <a:prstGeom prst="rect">
            <a:avLst/>
          </a:prstGeom>
          <a:noFill/>
          <a:ln>
            <a:noFill/>
          </a:ln>
        </p:spPr>
      </p:pic>
      <p:pic>
        <p:nvPicPr>
          <p:cNvPr id="15" name="Picture 4"/>
          <p:cNvPicPr>
            <a:picLocks noChangeAspect="1"/>
          </p:cNvPicPr>
          <p:nvPr userDrawn="1"/>
        </p:nvPicPr>
        <p:blipFill>
          <a:blip r:embed="rId3">
            <a:extLst>
              <a:ext uri="{28A0092B-C50C-407E-A947-70E740481C1C}">
                <a14:useLocalDpi xmlns:a14="http://schemas.microsoft.com/office/drawing/2010/main" xmlns="" val="0"/>
              </a:ext>
            </a:extLst>
          </a:blip>
          <a:srcRect l="13858" t="424" r="7953" b="22234"/>
          <a:stretch>
            <a:fillRect/>
          </a:stretch>
        </p:blipFill>
        <p:spPr bwMode="auto">
          <a:xfrm>
            <a:off x="0" y="2286000"/>
            <a:ext cx="121920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extBox 17"/>
          <p:cNvSpPr txBox="1">
            <a:spLocks noChangeArrowheads="1"/>
          </p:cNvSpPr>
          <p:nvPr userDrawn="1"/>
        </p:nvSpPr>
        <p:spPr bwMode="auto">
          <a:xfrm>
            <a:off x="2571333" y="6573838"/>
            <a:ext cx="9025467"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sp>
        <p:nvSpPr>
          <p:cNvPr id="3" name="Text Placeholder 2"/>
          <p:cNvSpPr>
            <a:spLocks noGrp="1"/>
          </p:cNvSpPr>
          <p:nvPr>
            <p:ph type="body" sz="quarter" idx="13" hasCustomPrompt="1"/>
          </p:nvPr>
        </p:nvSpPr>
        <p:spPr>
          <a:xfrm>
            <a:off x="556683" y="0"/>
            <a:ext cx="3811125" cy="931291"/>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a:t>Unit name here, max 2 line, adjust width of box if required</a:t>
            </a:r>
            <a:endParaRPr lang="en-GB" dirty="0"/>
          </a:p>
        </p:txBody>
      </p:sp>
      <p:sp>
        <p:nvSpPr>
          <p:cNvPr id="8" name="Picture Placeholder 7"/>
          <p:cNvSpPr>
            <a:spLocks noGrp="1"/>
          </p:cNvSpPr>
          <p:nvPr>
            <p:ph type="pic" sz="quarter" idx="16" hasCustomPrompt="1"/>
          </p:nvPr>
        </p:nvSpPr>
        <p:spPr>
          <a:xfrm>
            <a:off x="0" y="2286000"/>
            <a:ext cx="12192000" cy="2286000"/>
          </a:xfrm>
        </p:spPr>
        <p:txBody>
          <a:bodyPr/>
          <a:lstStyle>
            <a:lvl1pPr marL="0" indent="0">
              <a:buNone/>
              <a:defRPr sz="1000">
                <a:solidFill>
                  <a:schemeClr val="bg1"/>
                </a:solidFill>
              </a:defRPr>
            </a:lvl1pPr>
          </a:lstStyle>
          <a:p>
            <a:r>
              <a:rPr lang="en-US" dirty="0"/>
              <a:t>Click icon to add picture. Visit www.reading.ac.uk/imagebank for more.</a:t>
            </a:r>
          </a:p>
        </p:txBody>
      </p:sp>
      <p:sp>
        <p:nvSpPr>
          <p:cNvPr id="17" name="TextBox 16"/>
          <p:cNvSpPr txBox="1"/>
          <p:nvPr userDrawn="1"/>
        </p:nvSpPr>
        <p:spPr>
          <a:xfrm>
            <a:off x="566400" y="6646908"/>
            <a:ext cx="2688299"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bg2"/>
                </a:solidFill>
                <a:effectLst/>
                <a:uLnTx/>
                <a:uFillTx/>
                <a:latin typeface="Effra"/>
              </a:rPr>
              <a:t>Copyright University of Reading</a:t>
            </a:r>
          </a:p>
        </p:txBody>
      </p:sp>
    </p:spTree>
    <p:extLst>
      <p:ext uri="{BB962C8B-B14F-4D97-AF65-F5344CB8AC3E}">
        <p14:creationId xmlns:p14="http://schemas.microsoft.com/office/powerpoint/2010/main" xmlns="" val="69600730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pPr/>
              <a:t>Tuesday, July 27, 2021</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pPr/>
              <a:t>‹#›</a:t>
            </a:fld>
            <a:endParaRPr lang="en-US"/>
          </a:p>
        </p:txBody>
      </p:sp>
    </p:spTree>
    <p:extLst>
      <p:ext uri="{BB962C8B-B14F-4D97-AF65-F5344CB8AC3E}">
        <p14:creationId xmlns:p14="http://schemas.microsoft.com/office/powerpoint/2010/main" xmlns="" val="4014922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BCC25C3-021A-4B0B-8F70-0C181FE1CF45}" type="datetime2">
              <a:rPr lang="en-US" smtClean="0"/>
              <a:pPr/>
              <a:t>Tuesday, July 27,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pPr/>
              <a:t>‹#›</a:t>
            </a:fld>
            <a:endParaRPr lang="en-US"/>
          </a:p>
        </p:txBody>
      </p:sp>
    </p:spTree>
    <p:extLst>
      <p:ext uri="{BB962C8B-B14F-4D97-AF65-F5344CB8AC3E}">
        <p14:creationId xmlns:p14="http://schemas.microsoft.com/office/powerpoint/2010/main" xmlns="" val="336954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0C23D88D-8CEC-4ED9-A53B-5596187D9A16}" type="datetime2">
              <a:rPr lang="en-US" smtClean="0"/>
              <a:pPr/>
              <a:t>Tuesday, July 27, 2021</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pPr/>
              <a:t>‹#›</a:t>
            </a:fld>
            <a:endParaRPr lang="en-US"/>
          </a:p>
        </p:txBody>
      </p:sp>
    </p:spTree>
    <p:extLst>
      <p:ext uri="{BB962C8B-B14F-4D97-AF65-F5344CB8AC3E}">
        <p14:creationId xmlns:p14="http://schemas.microsoft.com/office/powerpoint/2010/main" xmlns="" val="3107436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D2CCD382-DFDA-4722-A27A-59C21AD112F2}" type="datetime2">
              <a:rPr lang="en-US" smtClean="0"/>
              <a:pPr/>
              <a:t>Tuesday, July 27, 2021</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pPr/>
              <a:t>‹#›</a:t>
            </a:fld>
            <a:endParaRPr lang="en-US"/>
          </a:p>
        </p:txBody>
      </p:sp>
    </p:spTree>
    <p:extLst>
      <p:ext uri="{BB962C8B-B14F-4D97-AF65-F5344CB8AC3E}">
        <p14:creationId xmlns:p14="http://schemas.microsoft.com/office/powerpoint/2010/main" xmlns="" val="3102472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22F2A30D-1C09-413F-AAB1-38F366000715}" type="datetime2">
              <a:rPr lang="en-US" smtClean="0"/>
              <a:pPr/>
              <a:t>Tuesday, July 27, 2021</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pPr/>
              <a:t>‹#›</a:t>
            </a:fld>
            <a:endParaRPr lang="en-US"/>
          </a:p>
        </p:txBody>
      </p:sp>
    </p:spTree>
    <p:extLst>
      <p:ext uri="{BB962C8B-B14F-4D97-AF65-F5344CB8AC3E}">
        <p14:creationId xmlns:p14="http://schemas.microsoft.com/office/powerpoint/2010/main" xmlns="" val="1583319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6DB82B9C-D65E-4F64-95C3-B10F3B00F0D9}" type="datetime2">
              <a:rPr lang="en-US" smtClean="0"/>
              <a:pPr/>
              <a:t>Tuesday, July 27, 2021</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pPr/>
              <a:t>‹#›</a:t>
            </a:fld>
            <a:endParaRPr lang="en-US"/>
          </a:p>
        </p:txBody>
      </p:sp>
    </p:spTree>
    <p:extLst>
      <p:ext uri="{BB962C8B-B14F-4D97-AF65-F5344CB8AC3E}">
        <p14:creationId xmlns:p14="http://schemas.microsoft.com/office/powerpoint/2010/main" xmlns="" val="1071619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endParaRPr lang="en-US" dirty="0"/>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F5FDCC-6AAC-4A08-B9E0-3793AB5E64C3}" type="datetime2">
              <a:rPr lang="en-US" smtClean="0"/>
              <a:pPr/>
              <a:t>Tuesday, July 27, 2021</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pPr/>
              <a:t>‹#›</a:t>
            </a:fld>
            <a:endParaRPr lang="en-US"/>
          </a:p>
        </p:txBody>
      </p:sp>
    </p:spTree>
    <p:extLst>
      <p:ext uri="{BB962C8B-B14F-4D97-AF65-F5344CB8AC3E}">
        <p14:creationId xmlns:p14="http://schemas.microsoft.com/office/powerpoint/2010/main" xmlns="" val="2085670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349FE94D-439C-40F1-900E-BC07940E3988}" type="datetime2">
              <a:rPr lang="en-US" smtClean="0"/>
              <a:pPr/>
              <a:t>Tuesday, July 27, 2021</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pPr/>
              <a:t>‹#›</a:t>
            </a:fld>
            <a:endParaRPr lang="en-US"/>
          </a:p>
        </p:txBody>
      </p:sp>
    </p:spTree>
    <p:extLst>
      <p:ext uri="{BB962C8B-B14F-4D97-AF65-F5344CB8AC3E}">
        <p14:creationId xmlns:p14="http://schemas.microsoft.com/office/powerpoint/2010/main" xmlns="" val="308709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accent4">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pPr/>
              <a:t>Tuesday, July 27, 2021</a:t>
            </a:fld>
            <a:endParaRPr lang="en-US" dirty="0"/>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xmlns="" val="193736263"/>
      </p:ext>
    </p:extLst>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3" r:id="rId12"/>
  </p:sldLayoutIdLst>
  <p:hf sldNum="0" hdr="0" ftr="0" dt="0"/>
  <p:txStyles>
    <p:title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ucas.com/teaching-option/pgce-university-led-teacher-training?destination=node/308686"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s://www.ucas.com/teaching-option/school-direct-tuition-fee?destination=node/308686" TargetMode="External"/><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ucas.com/teaching-option/assessment-only-route-qualified-teacher-status-qts?destination=node/308686" TargetMode="External"/><Relationship Id="rId5" Type="http://schemas.openxmlformats.org/officeDocument/2006/relationships/hyperlink" Target="https://www.ucas.com/teaching-option/school-centred-initial-teacher-training-scitt?destination=node/308686" TargetMode="External"/><Relationship Id="rId4" Type="http://schemas.openxmlformats.org/officeDocument/2006/relationships/hyperlink" Target="https://www.ucas.com/teaching-option/school-direct-salaried?destination=node/308686"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09646535-AEF6-4883-A4F9-EEC1F8B431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xmlns="" id="{7FEECB93-933C-477B-BC7D-C2F2F6271A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p:cNvPicPr>
            <a:picLocks noGrp="1" noChangeAspect="1"/>
          </p:cNvPicPr>
          <p:nvPr>
            <p:ph type="pic" sz="quarter" idx="16"/>
          </p:nvPr>
        </p:nvPicPr>
        <p:blipFill rotWithShape="1">
          <a:blip r:embed="rId3">
            <a:extLst>
              <a:ext uri="{28A0092B-C50C-407E-A947-70E740481C1C}">
                <a14:useLocalDpi xmlns:a14="http://schemas.microsoft.com/office/drawing/2010/main" xmlns="" val="0"/>
              </a:ext>
            </a:extLst>
          </a:blip>
          <a:srcRect l="21400" r="23044"/>
          <a:stretch/>
        </p:blipFill>
        <p:spPr>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10" name="Rectangle 15">
            <a:extLst>
              <a:ext uri="{FF2B5EF4-FFF2-40B4-BE49-F238E27FC236}">
                <a16:creationId xmlns:a16="http://schemas.microsoft.com/office/drawing/2014/main" xmlns="" id="{497BC505-FE0C-4637-A29D-B71DFBBBAA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19999" y="1382071"/>
            <a:ext cx="10043395" cy="1661276"/>
          </a:xfrm>
        </p:spPr>
        <p:txBody>
          <a:bodyPr vert="horz" wrap="square" lIns="0" tIns="0" rIns="0" bIns="0" rtlCol="0" anchor="b" anchorCtr="0">
            <a:normAutofit fontScale="90000"/>
          </a:bodyPr>
          <a:lstStyle/>
          <a:p>
            <a:pPr algn="ctr">
              <a:lnSpc>
                <a:spcPct val="100000"/>
              </a:lnSpc>
            </a:pPr>
            <a:r>
              <a:rPr lang="en-US" sz="5600" b="1" cap="none" spc="-100" dirty="0">
                <a:solidFill>
                  <a:schemeClr val="tx1"/>
                </a:solidFill>
              </a:rPr>
              <a:t>Initial Teacher Training (ITT)…or Initial Teacher Education (ITE)?</a:t>
            </a:r>
          </a:p>
        </p:txBody>
      </p:sp>
      <p:grpSp>
        <p:nvGrpSpPr>
          <p:cNvPr id="11" name="Group 17">
            <a:extLst>
              <a:ext uri="{FF2B5EF4-FFF2-40B4-BE49-F238E27FC236}">
                <a16:creationId xmlns:a16="http://schemas.microsoft.com/office/drawing/2014/main" xmlns="" id="{F2FD01A0-E6FF-41CD-AEBD-279232B90D4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965602" y="317452"/>
            <a:ext cx="2088038" cy="719230"/>
            <a:chOff x="4532666" y="505937"/>
            <a:chExt cx="2981730" cy="1027064"/>
          </a:xfrm>
        </p:grpSpPr>
        <p:sp>
          <p:nvSpPr>
            <p:cNvPr id="13" name="Freeform 78">
              <a:extLst>
                <a:ext uri="{FF2B5EF4-FFF2-40B4-BE49-F238E27FC236}">
                  <a16:creationId xmlns:a16="http://schemas.microsoft.com/office/drawing/2014/main" xmlns="" id="{811C6308-5554-4129-8881-A95AF512C52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5" name="Freeform 79">
              <a:extLst>
                <a:ext uri="{FF2B5EF4-FFF2-40B4-BE49-F238E27FC236}">
                  <a16:creationId xmlns:a16="http://schemas.microsoft.com/office/drawing/2014/main" xmlns="" id="{C28F3A03-B53B-433E-8DF7-6B13336D0A5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1" name="Freeform 85">
              <a:extLst>
                <a:ext uri="{FF2B5EF4-FFF2-40B4-BE49-F238E27FC236}">
                  <a16:creationId xmlns:a16="http://schemas.microsoft.com/office/drawing/2014/main" xmlns="" id="{E990BBBC-E616-4D0E-9917-A6CA72AAEA4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23" name="Group 22">
            <a:extLst>
              <a:ext uri="{FF2B5EF4-FFF2-40B4-BE49-F238E27FC236}">
                <a16:creationId xmlns:a16="http://schemas.microsoft.com/office/drawing/2014/main" xmlns="" id="{3C9AA14C-80A4-427C-A911-28CD20C56E5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017356" y="5503147"/>
            <a:ext cx="2117174" cy="588806"/>
            <a:chOff x="4549904" y="5078157"/>
            <a:chExt cx="3023338" cy="840818"/>
          </a:xfrm>
        </p:grpSpPr>
        <p:sp>
          <p:nvSpPr>
            <p:cNvPr id="24" name="Freeform 80">
              <a:extLst>
                <a:ext uri="{FF2B5EF4-FFF2-40B4-BE49-F238E27FC236}">
                  <a16:creationId xmlns:a16="http://schemas.microsoft.com/office/drawing/2014/main" xmlns="" id="{EF32CDAF-4619-4949-9516-1E042181EBF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5" name="Freeform 84">
              <a:extLst>
                <a:ext uri="{FF2B5EF4-FFF2-40B4-BE49-F238E27FC236}">
                  <a16:creationId xmlns:a16="http://schemas.microsoft.com/office/drawing/2014/main" xmlns="" id="{270C485D-6BA8-4BF7-B72C-2B14A43A664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6" name="Freeform 87">
              <a:extLst>
                <a:ext uri="{FF2B5EF4-FFF2-40B4-BE49-F238E27FC236}">
                  <a16:creationId xmlns:a16="http://schemas.microsoft.com/office/drawing/2014/main" xmlns="" id="{79239B91-4327-43B3-AED5-CB9EC1653B4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p:nvSpPr>
          <p:cNvPr id="4" name="Slide Number Placeholder 3"/>
          <p:cNvSpPr>
            <a:spLocks noGrp="1"/>
          </p:cNvSpPr>
          <p:nvPr>
            <p:ph type="sldNum" sz="quarter" idx="4"/>
          </p:nvPr>
        </p:nvSpPr>
        <p:spPr>
          <a:xfrm>
            <a:off x="10272713" y="6138000"/>
            <a:ext cx="1187449" cy="720000"/>
          </a:xfrm>
        </p:spPr>
        <p:txBody>
          <a:bodyPr vert="horz" lIns="0" tIns="180000" rIns="0" bIns="180000" rtlCol="0" anchor="ctr">
            <a:normAutofit/>
          </a:bodyPr>
          <a:lstStyle/>
          <a:p>
            <a:pPr defTabSz="457200">
              <a:spcAft>
                <a:spcPts val="600"/>
              </a:spcAft>
            </a:pPr>
            <a:fld id="{44C01B32-D1A0-401C-8867-70456BBB1E87}" type="slidenum">
              <a:rPr lang="en-US" altLang="en-US">
                <a:solidFill>
                  <a:srgbClr val="FFFFFF"/>
                </a:solidFill>
              </a:rPr>
              <a:pPr defTabSz="457200">
                <a:spcAft>
                  <a:spcPts val="600"/>
                </a:spcAft>
              </a:pPr>
              <a:t>1</a:t>
            </a:fld>
            <a:endParaRPr lang="en-US" altLang="en-US">
              <a:solidFill>
                <a:srgbClr val="FFFFFF"/>
              </a:solidFill>
            </a:endParaRPr>
          </a:p>
        </p:txBody>
      </p:sp>
      <p:sp>
        <p:nvSpPr>
          <p:cNvPr id="3" name="Subtitle 2"/>
          <p:cNvSpPr>
            <a:spLocks noGrp="1"/>
          </p:cNvSpPr>
          <p:nvPr>
            <p:ph type="subTitle" idx="1"/>
          </p:nvPr>
        </p:nvSpPr>
        <p:spPr>
          <a:xfrm>
            <a:off x="2848392" y="9784524"/>
            <a:ext cx="8280000" cy="925512"/>
          </a:xfrm>
        </p:spPr>
        <p:txBody>
          <a:bodyPr>
            <a:normAutofit/>
          </a:bodyPr>
          <a:lstStyle/>
          <a:p>
            <a:pPr>
              <a:lnSpc>
                <a:spcPct val="110000"/>
              </a:lnSpc>
            </a:pPr>
            <a:r>
              <a:rPr lang="en-GB" sz="5400" b="1" cap="all" dirty="0">
                <a:solidFill>
                  <a:srgbClr val="FFFFFF"/>
                </a:solidFill>
                <a:latin typeface="Effra Bold"/>
                <a:ea typeface="+mj-ea"/>
                <a:cs typeface="+mj-cs"/>
              </a:rPr>
              <a:t>Information Meeting</a:t>
            </a:r>
            <a:endParaRPr lang="en-GB" sz="5400" b="1" cap="all">
              <a:solidFill>
                <a:srgbClr val="FFFFFF"/>
              </a:solidFill>
              <a:latin typeface="Effra Bold"/>
              <a:ea typeface="+mj-ea"/>
              <a:cs typeface="+mj-cs"/>
            </a:endParaRPr>
          </a:p>
          <a:p>
            <a:pPr>
              <a:lnSpc>
                <a:spcPct val="110000"/>
              </a:lnSpc>
            </a:pPr>
            <a:endParaRPr lang="en-GB" sz="5400" b="1" cap="all">
              <a:solidFill>
                <a:srgbClr val="FFFFFF"/>
              </a:solidFill>
              <a:latin typeface="Effra Bold"/>
              <a:ea typeface="+mj-ea"/>
              <a:cs typeface="+mj-cs"/>
            </a:endParaRPr>
          </a:p>
          <a:p>
            <a:pPr>
              <a:lnSpc>
                <a:spcPct val="110000"/>
              </a:lnSpc>
            </a:pPr>
            <a:endParaRPr lang="en-GB" sz="5400" b="1" cap="all">
              <a:solidFill>
                <a:srgbClr val="FFFFFF"/>
              </a:solidFill>
              <a:latin typeface="Effra Bold"/>
              <a:ea typeface="+mj-ea"/>
              <a:cs typeface="+mj-cs"/>
            </a:endParaRPr>
          </a:p>
          <a:p>
            <a:pPr>
              <a:lnSpc>
                <a:spcPct val="110000"/>
              </a:lnSpc>
            </a:pPr>
            <a:endParaRPr lang="en-GB"/>
          </a:p>
        </p:txBody>
      </p:sp>
    </p:spTree>
    <p:extLst>
      <p:ext uri="{BB962C8B-B14F-4D97-AF65-F5344CB8AC3E}">
        <p14:creationId xmlns:p14="http://schemas.microsoft.com/office/powerpoint/2010/main" xmlns="" val="162480021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AA604C-450C-4413-8146-35151C2A0C26}"/>
              </a:ext>
            </a:extLst>
          </p:cNvPr>
          <p:cNvSpPr>
            <a:spLocks noGrp="1"/>
          </p:cNvSpPr>
          <p:nvPr>
            <p:ph type="title"/>
          </p:nvPr>
        </p:nvSpPr>
        <p:spPr/>
        <p:txBody>
          <a:bodyPr/>
          <a:lstStyle/>
          <a:p>
            <a:r>
              <a:rPr lang="en-GB" dirty="0"/>
              <a:t>'Today we are doing Chair Duets!'</a:t>
            </a:r>
          </a:p>
        </p:txBody>
      </p:sp>
      <p:sp>
        <p:nvSpPr>
          <p:cNvPr id="3" name="Text Placeholder 2">
            <a:extLst>
              <a:ext uri="{FF2B5EF4-FFF2-40B4-BE49-F238E27FC236}">
                <a16:creationId xmlns:a16="http://schemas.microsoft.com/office/drawing/2014/main" xmlns="" id="{AB24DCE2-0040-4261-A572-78F49803BC13}"/>
              </a:ext>
            </a:extLst>
          </p:cNvPr>
          <p:cNvSpPr>
            <a:spLocks noGrp="1"/>
          </p:cNvSpPr>
          <p:nvPr>
            <p:ph type="body" idx="1"/>
          </p:nvPr>
        </p:nvSpPr>
        <p:spPr>
          <a:xfrm>
            <a:off x="720000" y="1538774"/>
            <a:ext cx="5001261" cy="508287"/>
          </a:xfrm>
          <a:solidFill>
            <a:schemeClr val="accent6">
              <a:lumMod val="20000"/>
              <a:lumOff val="80000"/>
            </a:schemeClr>
          </a:solidFill>
        </p:spPr>
        <p:txBody>
          <a:bodyPr/>
          <a:lstStyle/>
          <a:p>
            <a:r>
              <a:rPr lang="en-GB" b="1" dirty="0">
                <a:solidFill>
                  <a:schemeClr val="bg2"/>
                </a:solidFill>
              </a:rPr>
              <a:t>Consider:</a:t>
            </a:r>
          </a:p>
        </p:txBody>
      </p:sp>
      <p:sp>
        <p:nvSpPr>
          <p:cNvPr id="4" name="Content Placeholder 3">
            <a:extLst>
              <a:ext uri="{FF2B5EF4-FFF2-40B4-BE49-F238E27FC236}">
                <a16:creationId xmlns:a16="http://schemas.microsoft.com/office/drawing/2014/main" xmlns="" id="{75EC2B29-D87E-456C-A00C-A2E334D75DE1}"/>
              </a:ext>
            </a:extLst>
          </p:cNvPr>
          <p:cNvSpPr>
            <a:spLocks noGrp="1"/>
          </p:cNvSpPr>
          <p:nvPr>
            <p:ph sz="half" idx="2"/>
          </p:nvPr>
        </p:nvSpPr>
        <p:spPr>
          <a:xfrm>
            <a:off x="720000" y="2239676"/>
            <a:ext cx="5003801" cy="3536499"/>
          </a:xfrm>
          <a:solidFill>
            <a:schemeClr val="accent6">
              <a:lumMod val="20000"/>
              <a:lumOff val="80000"/>
            </a:schemeClr>
          </a:solidFill>
        </p:spPr>
        <p:txBody>
          <a:bodyPr vert="horz" lIns="0" tIns="0" rIns="0" bIns="0" rtlCol="0" anchor="t">
            <a:normAutofit fontScale="85000" lnSpcReduction="10000"/>
          </a:bodyPr>
          <a:lstStyle/>
          <a:p>
            <a:r>
              <a:rPr lang="en-GB" dirty="0">
                <a:solidFill>
                  <a:schemeClr val="bg2"/>
                </a:solidFill>
                <a:ea typeface="+mn-lt"/>
                <a:cs typeface="+mn-lt"/>
              </a:rPr>
              <a:t>Park bench</a:t>
            </a:r>
            <a:endParaRPr lang="en-US">
              <a:solidFill>
                <a:schemeClr val="bg2"/>
              </a:solidFill>
              <a:ea typeface="+mn-lt"/>
              <a:cs typeface="+mn-lt"/>
            </a:endParaRPr>
          </a:p>
          <a:p>
            <a:r>
              <a:rPr lang="en-GB" dirty="0">
                <a:solidFill>
                  <a:schemeClr val="bg2"/>
                </a:solidFill>
                <a:ea typeface="+mn-lt"/>
                <a:cs typeface="+mn-lt"/>
              </a:rPr>
              <a:t>What stories are emerging/status?</a:t>
            </a:r>
            <a:endParaRPr lang="en-US">
              <a:solidFill>
                <a:schemeClr val="bg2"/>
              </a:solidFill>
              <a:ea typeface="+mn-lt"/>
              <a:cs typeface="+mn-lt"/>
            </a:endParaRPr>
          </a:p>
          <a:p>
            <a:r>
              <a:rPr lang="en-GB" dirty="0">
                <a:solidFill>
                  <a:schemeClr val="bg2"/>
                </a:solidFill>
                <a:ea typeface="+mn-lt"/>
                <a:cs typeface="+mn-lt"/>
              </a:rPr>
              <a:t>What happens if we tell a story with a chair/bench?</a:t>
            </a:r>
          </a:p>
          <a:p>
            <a:r>
              <a:rPr lang="en-GB" dirty="0">
                <a:solidFill>
                  <a:schemeClr val="bg2"/>
                </a:solidFill>
                <a:ea typeface="+mn-lt"/>
                <a:cs typeface="+mn-lt"/>
              </a:rPr>
              <a:t>Can you tell the story without words?</a:t>
            </a:r>
            <a:endParaRPr lang="en-US">
              <a:solidFill>
                <a:schemeClr val="bg2"/>
              </a:solidFill>
              <a:ea typeface="+mn-lt"/>
              <a:cs typeface="+mn-lt"/>
            </a:endParaRPr>
          </a:p>
          <a:p>
            <a:r>
              <a:rPr lang="en-GB" dirty="0">
                <a:solidFill>
                  <a:schemeClr val="bg2"/>
                </a:solidFill>
                <a:ea typeface="+mn-lt"/>
                <a:cs typeface="+mn-lt"/>
              </a:rPr>
              <a:t>What happens if we exaggerate the movements?</a:t>
            </a:r>
          </a:p>
          <a:p>
            <a:r>
              <a:rPr lang="en-GB" dirty="0">
                <a:solidFill>
                  <a:schemeClr val="bg2"/>
                </a:solidFill>
                <a:ea typeface="+mn-lt"/>
                <a:cs typeface="+mn-lt"/>
              </a:rPr>
              <a:t>What is the story?</a:t>
            </a:r>
          </a:p>
          <a:p>
            <a:r>
              <a:rPr lang="en-GB" dirty="0">
                <a:solidFill>
                  <a:schemeClr val="bg2"/>
                </a:solidFill>
                <a:ea typeface="+mn-lt"/>
                <a:cs typeface="+mn-lt"/>
              </a:rPr>
              <a:t>Share and then show a Frantic Assembly video</a:t>
            </a:r>
            <a:endParaRPr lang="en-GB" dirty="0">
              <a:solidFill>
                <a:schemeClr val="bg2"/>
              </a:solidFill>
            </a:endParaRPr>
          </a:p>
        </p:txBody>
      </p:sp>
      <p:sp>
        <p:nvSpPr>
          <p:cNvPr id="5" name="Text Placeholder 4">
            <a:extLst>
              <a:ext uri="{FF2B5EF4-FFF2-40B4-BE49-F238E27FC236}">
                <a16:creationId xmlns:a16="http://schemas.microsoft.com/office/drawing/2014/main" xmlns="" id="{59E8FF63-D49F-4403-B480-213735241314}"/>
              </a:ext>
            </a:extLst>
          </p:cNvPr>
          <p:cNvSpPr>
            <a:spLocks noGrp="1"/>
          </p:cNvSpPr>
          <p:nvPr>
            <p:ph type="body" sz="quarter" idx="3"/>
          </p:nvPr>
        </p:nvSpPr>
        <p:spPr/>
        <p:txBody>
          <a:bodyPr/>
          <a:lstStyle/>
          <a:p>
            <a:r>
              <a:rPr lang="en-GB" dirty="0"/>
              <a:t>       </a:t>
            </a:r>
          </a:p>
        </p:txBody>
      </p:sp>
      <p:sp>
        <p:nvSpPr>
          <p:cNvPr id="6" name="Content Placeholder 5">
            <a:extLst>
              <a:ext uri="{FF2B5EF4-FFF2-40B4-BE49-F238E27FC236}">
                <a16:creationId xmlns:a16="http://schemas.microsoft.com/office/drawing/2014/main" xmlns="" id="{6E9CE0BC-B5F9-414C-B9A6-9B708EB00947}"/>
              </a:ext>
            </a:extLst>
          </p:cNvPr>
          <p:cNvSpPr>
            <a:spLocks noGrp="1"/>
          </p:cNvSpPr>
          <p:nvPr>
            <p:ph sz="quarter" idx="4"/>
          </p:nvPr>
        </p:nvSpPr>
        <p:spPr/>
        <p:txBody>
          <a:bodyPr vert="horz" lIns="0" tIns="0" rIns="0" bIns="0" rtlCol="0" anchor="t">
            <a:normAutofit fontScale="85000" lnSpcReduction="10000"/>
          </a:bodyPr>
          <a:lstStyle/>
          <a:p>
            <a:r>
              <a:rPr lang="en-GB" dirty="0">
                <a:solidFill>
                  <a:srgbClr val="FFFFFF"/>
                </a:solidFill>
              </a:rPr>
              <a:t>     </a:t>
            </a:r>
          </a:p>
        </p:txBody>
      </p:sp>
    </p:spTree>
    <p:extLst>
      <p:ext uri="{BB962C8B-B14F-4D97-AF65-F5344CB8AC3E}">
        <p14:creationId xmlns:p14="http://schemas.microsoft.com/office/powerpoint/2010/main" xmlns="" val="3725317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AA604C-450C-4413-8146-35151C2A0C26}"/>
              </a:ext>
            </a:extLst>
          </p:cNvPr>
          <p:cNvSpPr>
            <a:spLocks noGrp="1"/>
          </p:cNvSpPr>
          <p:nvPr>
            <p:ph type="title"/>
          </p:nvPr>
        </p:nvSpPr>
        <p:spPr/>
        <p:txBody>
          <a:bodyPr/>
          <a:lstStyle/>
          <a:p>
            <a:r>
              <a:rPr lang="en-GB" dirty="0"/>
              <a:t>'Today we are doing Chair Duets!'</a:t>
            </a:r>
          </a:p>
        </p:txBody>
      </p:sp>
      <p:sp>
        <p:nvSpPr>
          <p:cNvPr id="3" name="Text Placeholder 2">
            <a:extLst>
              <a:ext uri="{FF2B5EF4-FFF2-40B4-BE49-F238E27FC236}">
                <a16:creationId xmlns:a16="http://schemas.microsoft.com/office/drawing/2014/main" xmlns="" id="{AB24DCE2-0040-4261-A572-78F49803BC13}"/>
              </a:ext>
            </a:extLst>
          </p:cNvPr>
          <p:cNvSpPr>
            <a:spLocks noGrp="1"/>
          </p:cNvSpPr>
          <p:nvPr>
            <p:ph type="body" idx="1"/>
          </p:nvPr>
        </p:nvSpPr>
        <p:spPr>
          <a:solidFill>
            <a:schemeClr val="accent6">
              <a:lumMod val="20000"/>
              <a:lumOff val="80000"/>
            </a:schemeClr>
          </a:solidFill>
        </p:spPr>
        <p:txBody>
          <a:bodyPr/>
          <a:lstStyle/>
          <a:p>
            <a:r>
              <a:rPr lang="en-GB" b="1" dirty="0">
                <a:solidFill>
                  <a:schemeClr val="bg2"/>
                </a:solidFill>
              </a:rPr>
              <a:t>Consider</a:t>
            </a:r>
            <a:r>
              <a:rPr lang="en-GB" dirty="0">
                <a:solidFill>
                  <a:schemeClr val="bg2"/>
                </a:solidFill>
              </a:rPr>
              <a:t>:</a:t>
            </a:r>
          </a:p>
        </p:txBody>
      </p:sp>
      <p:sp>
        <p:nvSpPr>
          <p:cNvPr id="4" name="Content Placeholder 3">
            <a:extLst>
              <a:ext uri="{FF2B5EF4-FFF2-40B4-BE49-F238E27FC236}">
                <a16:creationId xmlns:a16="http://schemas.microsoft.com/office/drawing/2014/main" xmlns="" id="{75EC2B29-D87E-456C-A00C-A2E334D75DE1}"/>
              </a:ext>
            </a:extLst>
          </p:cNvPr>
          <p:cNvSpPr>
            <a:spLocks noGrp="1"/>
          </p:cNvSpPr>
          <p:nvPr>
            <p:ph sz="half" idx="2"/>
          </p:nvPr>
        </p:nvSpPr>
        <p:spPr>
          <a:solidFill>
            <a:schemeClr val="accent6">
              <a:lumMod val="20000"/>
              <a:lumOff val="80000"/>
            </a:schemeClr>
          </a:solidFill>
        </p:spPr>
        <p:txBody>
          <a:bodyPr vert="horz" lIns="0" tIns="0" rIns="0" bIns="0" rtlCol="0" anchor="t">
            <a:normAutofit fontScale="85000" lnSpcReduction="20000"/>
          </a:bodyPr>
          <a:lstStyle/>
          <a:p>
            <a:r>
              <a:rPr lang="en-GB" dirty="0">
                <a:solidFill>
                  <a:schemeClr val="bg2"/>
                </a:solidFill>
                <a:ea typeface="+mn-lt"/>
                <a:cs typeface="+mn-lt"/>
              </a:rPr>
              <a:t>Park bench</a:t>
            </a:r>
            <a:endParaRPr lang="en-US">
              <a:solidFill>
                <a:schemeClr val="bg2"/>
              </a:solidFill>
              <a:ea typeface="+mn-lt"/>
              <a:cs typeface="+mn-lt"/>
            </a:endParaRPr>
          </a:p>
          <a:p>
            <a:r>
              <a:rPr lang="en-GB" dirty="0">
                <a:solidFill>
                  <a:schemeClr val="bg2"/>
                </a:solidFill>
                <a:ea typeface="+mn-lt"/>
                <a:cs typeface="+mn-lt"/>
              </a:rPr>
              <a:t>What stories are emerging/status?</a:t>
            </a:r>
            <a:endParaRPr lang="en-US">
              <a:solidFill>
                <a:schemeClr val="bg2"/>
              </a:solidFill>
              <a:ea typeface="+mn-lt"/>
              <a:cs typeface="+mn-lt"/>
            </a:endParaRPr>
          </a:p>
          <a:p>
            <a:r>
              <a:rPr lang="en-GB" dirty="0">
                <a:solidFill>
                  <a:schemeClr val="bg2"/>
                </a:solidFill>
                <a:ea typeface="+mn-lt"/>
                <a:cs typeface="+mn-lt"/>
              </a:rPr>
              <a:t>What happens if we tell a story with a chair/bench?</a:t>
            </a:r>
          </a:p>
          <a:p>
            <a:r>
              <a:rPr lang="en-GB" dirty="0">
                <a:solidFill>
                  <a:schemeClr val="bg2"/>
                </a:solidFill>
                <a:ea typeface="+mn-lt"/>
                <a:cs typeface="+mn-lt"/>
              </a:rPr>
              <a:t>Can you tell the story without words?</a:t>
            </a:r>
            <a:endParaRPr lang="en-US">
              <a:solidFill>
                <a:schemeClr val="bg2"/>
              </a:solidFill>
              <a:ea typeface="+mn-lt"/>
              <a:cs typeface="+mn-lt"/>
            </a:endParaRPr>
          </a:p>
          <a:p>
            <a:r>
              <a:rPr lang="en-GB" dirty="0">
                <a:solidFill>
                  <a:schemeClr val="bg2"/>
                </a:solidFill>
                <a:ea typeface="+mn-lt"/>
                <a:cs typeface="+mn-lt"/>
              </a:rPr>
              <a:t>What happens if we exaggerate the movements?</a:t>
            </a:r>
          </a:p>
          <a:p>
            <a:r>
              <a:rPr lang="en-GB" dirty="0">
                <a:solidFill>
                  <a:schemeClr val="bg2"/>
                </a:solidFill>
                <a:ea typeface="+mn-lt"/>
                <a:cs typeface="+mn-lt"/>
              </a:rPr>
              <a:t>What is the story?</a:t>
            </a:r>
          </a:p>
          <a:p>
            <a:r>
              <a:rPr lang="en-GB" dirty="0">
                <a:solidFill>
                  <a:schemeClr val="bg2"/>
                </a:solidFill>
                <a:ea typeface="+mn-lt"/>
                <a:cs typeface="+mn-lt"/>
              </a:rPr>
              <a:t>Share and then show a Frantic Assembly video</a:t>
            </a:r>
            <a:endParaRPr lang="en-GB" dirty="0">
              <a:solidFill>
                <a:schemeClr val="bg2"/>
              </a:solidFill>
            </a:endParaRPr>
          </a:p>
        </p:txBody>
      </p:sp>
      <p:sp>
        <p:nvSpPr>
          <p:cNvPr id="5" name="Text Placeholder 4">
            <a:extLst>
              <a:ext uri="{FF2B5EF4-FFF2-40B4-BE49-F238E27FC236}">
                <a16:creationId xmlns:a16="http://schemas.microsoft.com/office/drawing/2014/main" xmlns="" id="{59E8FF63-D49F-4403-B480-213735241314}"/>
              </a:ext>
            </a:extLst>
          </p:cNvPr>
          <p:cNvSpPr>
            <a:spLocks noGrp="1"/>
          </p:cNvSpPr>
          <p:nvPr>
            <p:ph type="body" sz="quarter" idx="3"/>
          </p:nvPr>
        </p:nvSpPr>
        <p:spPr>
          <a:solidFill>
            <a:schemeClr val="accent6">
              <a:lumMod val="20000"/>
              <a:lumOff val="80000"/>
            </a:schemeClr>
          </a:solidFill>
        </p:spPr>
        <p:txBody>
          <a:bodyPr/>
          <a:lstStyle/>
          <a:p>
            <a:r>
              <a:rPr lang="en-GB" b="1" dirty="0">
                <a:solidFill>
                  <a:schemeClr val="bg2"/>
                </a:solidFill>
              </a:rPr>
              <a:t>Versus</a:t>
            </a:r>
            <a:r>
              <a:rPr lang="en-GB" dirty="0">
                <a:solidFill>
                  <a:schemeClr val="bg2"/>
                </a:solidFill>
              </a:rPr>
              <a:t>:</a:t>
            </a:r>
          </a:p>
        </p:txBody>
      </p:sp>
      <p:sp>
        <p:nvSpPr>
          <p:cNvPr id="6" name="Content Placeholder 5">
            <a:extLst>
              <a:ext uri="{FF2B5EF4-FFF2-40B4-BE49-F238E27FC236}">
                <a16:creationId xmlns:a16="http://schemas.microsoft.com/office/drawing/2014/main" xmlns="" id="{6E9CE0BC-B5F9-414C-B9A6-9B708EB00947}"/>
              </a:ext>
            </a:extLst>
          </p:cNvPr>
          <p:cNvSpPr>
            <a:spLocks noGrp="1"/>
          </p:cNvSpPr>
          <p:nvPr>
            <p:ph sz="quarter" idx="4"/>
          </p:nvPr>
        </p:nvSpPr>
        <p:spPr>
          <a:xfrm>
            <a:off x="6458400" y="2484091"/>
            <a:ext cx="5018177" cy="3292084"/>
          </a:xfrm>
          <a:solidFill>
            <a:schemeClr val="accent6">
              <a:lumMod val="20000"/>
              <a:lumOff val="80000"/>
            </a:schemeClr>
          </a:solidFill>
        </p:spPr>
        <p:txBody>
          <a:bodyPr vert="horz" lIns="0" tIns="0" rIns="0" bIns="0" rtlCol="0" anchor="t">
            <a:normAutofit fontScale="85000" lnSpcReduction="20000"/>
          </a:bodyPr>
          <a:lstStyle/>
          <a:p>
            <a:r>
              <a:rPr lang="en-GB" dirty="0">
                <a:solidFill>
                  <a:schemeClr val="bg2"/>
                </a:solidFill>
                <a:ea typeface="+mn-lt"/>
                <a:cs typeface="+mn-lt"/>
              </a:rPr>
              <a:t>Show Frantic Assembly video</a:t>
            </a:r>
            <a:endParaRPr lang="en-US" dirty="0">
              <a:solidFill>
                <a:schemeClr val="bg2"/>
              </a:solidFill>
              <a:ea typeface="+mn-lt"/>
              <a:cs typeface="+mn-lt"/>
            </a:endParaRPr>
          </a:p>
          <a:p>
            <a:r>
              <a:rPr lang="en-GB" dirty="0">
                <a:solidFill>
                  <a:schemeClr val="bg2"/>
                </a:solidFill>
                <a:ea typeface="+mn-lt"/>
                <a:cs typeface="+mn-lt"/>
              </a:rPr>
              <a:t>Coach some moves</a:t>
            </a:r>
            <a:endParaRPr lang="en-US" dirty="0">
              <a:solidFill>
                <a:schemeClr val="bg2"/>
              </a:solidFill>
              <a:ea typeface="+mn-lt"/>
              <a:cs typeface="+mn-lt"/>
            </a:endParaRPr>
          </a:p>
          <a:p>
            <a:r>
              <a:rPr lang="en-GB" dirty="0">
                <a:solidFill>
                  <a:schemeClr val="bg2"/>
                </a:solidFill>
                <a:ea typeface="+mn-lt"/>
                <a:cs typeface="+mn-lt"/>
              </a:rPr>
              <a:t>Provide assessment criteria</a:t>
            </a:r>
            <a:endParaRPr lang="en-US" dirty="0">
              <a:solidFill>
                <a:schemeClr val="bg2"/>
              </a:solidFill>
              <a:ea typeface="+mn-lt"/>
              <a:cs typeface="+mn-lt"/>
            </a:endParaRPr>
          </a:p>
          <a:p>
            <a:r>
              <a:rPr lang="en-GB" dirty="0">
                <a:solidFill>
                  <a:schemeClr val="bg2"/>
                </a:solidFill>
                <a:ea typeface="+mn-lt"/>
                <a:cs typeface="+mn-lt"/>
              </a:rPr>
              <a:t>Show and mark</a:t>
            </a:r>
            <a:endParaRPr lang="en-GB" dirty="0">
              <a:solidFill>
                <a:schemeClr val="bg2"/>
              </a:solidFill>
            </a:endParaRPr>
          </a:p>
        </p:txBody>
      </p:sp>
    </p:spTree>
    <p:extLst>
      <p:ext uri="{BB962C8B-B14F-4D97-AF65-F5344CB8AC3E}">
        <p14:creationId xmlns:p14="http://schemas.microsoft.com/office/powerpoint/2010/main" xmlns="" val="4036766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7715" y="480669"/>
            <a:ext cx="8040029" cy="828000"/>
          </a:xfrm>
        </p:spPr>
        <p:txBody>
          <a:bodyPr>
            <a:normAutofit/>
          </a:bodyPr>
          <a:lstStyle/>
          <a:p>
            <a:r>
              <a:rPr lang="en-GB" sz="3600" b="1" dirty="0"/>
              <a:t>SECONDARY</a:t>
            </a:r>
            <a:r>
              <a:rPr lang="en-GB" sz="3600" dirty="0"/>
              <a:t>: Routes into Teaching</a:t>
            </a:r>
          </a:p>
        </p:txBody>
      </p:sp>
      <p:sp>
        <p:nvSpPr>
          <p:cNvPr id="5" name="Rectangle 4"/>
          <p:cNvSpPr/>
          <p:nvPr/>
        </p:nvSpPr>
        <p:spPr bwMode="auto">
          <a:xfrm>
            <a:off x="4881586" y="4473024"/>
            <a:ext cx="2592288" cy="1584176"/>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b="1" dirty="0">
                <a:solidFill>
                  <a:srgbClr val="D2002E"/>
                </a:solidFill>
              </a:rPr>
              <a:t>School Direct (salaried)</a:t>
            </a:r>
          </a:p>
          <a:p>
            <a:pPr algn="ctr" fontAlgn="base">
              <a:spcBef>
                <a:spcPct val="0"/>
              </a:spcBef>
              <a:spcAft>
                <a:spcPct val="0"/>
              </a:spcAft>
            </a:pPr>
            <a:r>
              <a:rPr lang="en-GB" sz="2400" b="1" dirty="0">
                <a:solidFill>
                  <a:srgbClr val="D2002E"/>
                </a:solidFill>
              </a:rPr>
              <a:t>PGCE + QTS</a:t>
            </a:r>
          </a:p>
        </p:txBody>
      </p:sp>
      <p:sp>
        <p:nvSpPr>
          <p:cNvPr id="6" name="Rectangle 5"/>
          <p:cNvSpPr/>
          <p:nvPr/>
        </p:nvSpPr>
        <p:spPr bwMode="auto">
          <a:xfrm>
            <a:off x="1729792" y="2672824"/>
            <a:ext cx="2664296" cy="1608453"/>
          </a:xfrm>
          <a:prstGeom prst="rect">
            <a:avLst/>
          </a:prstGeom>
          <a:solidFill>
            <a:schemeClr val="accent1">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2400" b="1" dirty="0">
                <a:solidFill>
                  <a:srgbClr val="D2002E"/>
                </a:solidFill>
              </a:rPr>
              <a:t>School Direct </a:t>
            </a:r>
          </a:p>
          <a:p>
            <a:pPr algn="ctr" fontAlgn="base">
              <a:spcBef>
                <a:spcPct val="0"/>
              </a:spcBef>
              <a:spcAft>
                <a:spcPct val="0"/>
              </a:spcAft>
            </a:pPr>
            <a:r>
              <a:rPr lang="en-GB" b="1" dirty="0">
                <a:solidFill>
                  <a:srgbClr val="D2002E"/>
                </a:solidFill>
              </a:rPr>
              <a:t>(fee)</a:t>
            </a:r>
          </a:p>
          <a:p>
            <a:pPr algn="ctr" fontAlgn="base">
              <a:spcBef>
                <a:spcPct val="0"/>
              </a:spcBef>
              <a:spcAft>
                <a:spcPct val="0"/>
              </a:spcAft>
            </a:pPr>
            <a:r>
              <a:rPr lang="en-GB" sz="2400" b="1" dirty="0">
                <a:solidFill>
                  <a:srgbClr val="D2002E"/>
                </a:solidFill>
              </a:rPr>
              <a:t>PGCE + QTS</a:t>
            </a:r>
          </a:p>
        </p:txBody>
      </p:sp>
      <p:sp>
        <p:nvSpPr>
          <p:cNvPr id="7" name="Rectangle 6"/>
          <p:cNvSpPr/>
          <p:nvPr/>
        </p:nvSpPr>
        <p:spPr bwMode="auto">
          <a:xfrm>
            <a:off x="1757518" y="4473024"/>
            <a:ext cx="2636571" cy="1584176"/>
          </a:xfrm>
          <a:prstGeom prst="rect">
            <a:avLst/>
          </a:prstGeom>
          <a:solidFill>
            <a:schemeClr val="bg1"/>
          </a:solid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2400" b="1" dirty="0">
                <a:solidFill>
                  <a:srgbClr val="D2002E"/>
                </a:solidFill>
              </a:rPr>
              <a:t>School Direct </a:t>
            </a:r>
          </a:p>
          <a:p>
            <a:pPr algn="ctr" fontAlgn="base">
              <a:spcBef>
                <a:spcPct val="0"/>
              </a:spcBef>
              <a:spcAft>
                <a:spcPct val="0"/>
              </a:spcAft>
            </a:pPr>
            <a:r>
              <a:rPr lang="en-GB" b="1" dirty="0">
                <a:solidFill>
                  <a:srgbClr val="D2002E"/>
                </a:solidFill>
              </a:rPr>
              <a:t>(fee)</a:t>
            </a:r>
          </a:p>
          <a:p>
            <a:pPr algn="ctr" fontAlgn="base">
              <a:spcBef>
                <a:spcPct val="0"/>
              </a:spcBef>
              <a:spcAft>
                <a:spcPct val="0"/>
              </a:spcAft>
            </a:pPr>
            <a:r>
              <a:rPr lang="en-GB" b="1" dirty="0">
                <a:solidFill>
                  <a:srgbClr val="D2002E"/>
                </a:solidFill>
              </a:rPr>
              <a:t>QTS only</a:t>
            </a:r>
            <a:endParaRPr lang="en-GB" sz="2400" b="1" dirty="0">
              <a:solidFill>
                <a:srgbClr val="D2002E"/>
              </a:solidFill>
            </a:endParaRPr>
          </a:p>
        </p:txBody>
      </p:sp>
      <p:sp>
        <p:nvSpPr>
          <p:cNvPr id="8" name="Rectangle 7"/>
          <p:cNvSpPr/>
          <p:nvPr/>
        </p:nvSpPr>
        <p:spPr bwMode="auto">
          <a:xfrm>
            <a:off x="4881586" y="2672825"/>
            <a:ext cx="2592288" cy="1608453"/>
          </a:xfrm>
          <a:prstGeom prst="rect">
            <a:avLst/>
          </a:prstGeom>
          <a:solidFill>
            <a:schemeClr val="bg1"/>
          </a:solid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2400" b="1" dirty="0">
                <a:solidFill>
                  <a:srgbClr val="D2002E"/>
                </a:solidFill>
              </a:rPr>
              <a:t>School Direct </a:t>
            </a:r>
            <a:r>
              <a:rPr lang="en-GB" b="1" dirty="0">
                <a:solidFill>
                  <a:srgbClr val="D2002E"/>
                </a:solidFill>
              </a:rPr>
              <a:t>(salaried)</a:t>
            </a:r>
          </a:p>
          <a:p>
            <a:pPr algn="ctr" fontAlgn="base">
              <a:spcBef>
                <a:spcPct val="0"/>
              </a:spcBef>
              <a:spcAft>
                <a:spcPct val="0"/>
              </a:spcAft>
            </a:pPr>
            <a:r>
              <a:rPr lang="en-GB" b="1" dirty="0">
                <a:solidFill>
                  <a:srgbClr val="D2002E"/>
                </a:solidFill>
              </a:rPr>
              <a:t>QTS only</a:t>
            </a:r>
            <a:endParaRPr lang="en-GB" sz="2400" b="1" dirty="0">
              <a:solidFill>
                <a:srgbClr val="D2002E"/>
              </a:solidFill>
            </a:endParaRPr>
          </a:p>
        </p:txBody>
      </p:sp>
      <p:sp>
        <p:nvSpPr>
          <p:cNvPr id="9" name="Rectangle 8"/>
          <p:cNvSpPr/>
          <p:nvPr/>
        </p:nvSpPr>
        <p:spPr bwMode="auto">
          <a:xfrm>
            <a:off x="1757517" y="1376680"/>
            <a:ext cx="8676966" cy="1152128"/>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b="1" dirty="0">
                <a:solidFill>
                  <a:srgbClr val="D2002E"/>
                </a:solidFill>
              </a:rPr>
              <a:t>University-based (fee)</a:t>
            </a:r>
          </a:p>
          <a:p>
            <a:pPr algn="ctr" fontAlgn="base">
              <a:spcBef>
                <a:spcPct val="0"/>
              </a:spcBef>
              <a:spcAft>
                <a:spcPct val="0"/>
              </a:spcAft>
            </a:pPr>
            <a:r>
              <a:rPr lang="en-GB" sz="2400" b="1" dirty="0">
                <a:solidFill>
                  <a:srgbClr val="D2002E"/>
                </a:solidFill>
              </a:rPr>
              <a:t>PGCE + QTS</a:t>
            </a:r>
          </a:p>
        </p:txBody>
      </p:sp>
      <p:sp>
        <p:nvSpPr>
          <p:cNvPr id="10" name="Rectangle 9">
            <a:extLst>
              <a:ext uri="{FF2B5EF4-FFF2-40B4-BE49-F238E27FC236}">
                <a16:creationId xmlns:a16="http://schemas.microsoft.com/office/drawing/2014/main" xmlns="" id="{8CAD02E7-72AD-5C4B-A516-B2825696EFB8}"/>
              </a:ext>
            </a:extLst>
          </p:cNvPr>
          <p:cNvSpPr/>
          <p:nvPr/>
        </p:nvSpPr>
        <p:spPr bwMode="auto">
          <a:xfrm>
            <a:off x="7797911" y="2694777"/>
            <a:ext cx="2664296" cy="1608453"/>
          </a:xfrm>
          <a:prstGeom prst="rect">
            <a:avLst/>
          </a:prstGeom>
          <a:solidFill>
            <a:schemeClr val="accent1">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2400" b="1" dirty="0">
                <a:solidFill>
                  <a:srgbClr val="D2002E"/>
                </a:solidFill>
              </a:rPr>
              <a:t>School Centred initial teacher training </a:t>
            </a:r>
            <a:r>
              <a:rPr lang="en-GB" b="1" dirty="0">
                <a:solidFill>
                  <a:srgbClr val="D2002E"/>
                </a:solidFill>
              </a:rPr>
              <a:t>(SCITT)</a:t>
            </a:r>
          </a:p>
        </p:txBody>
      </p:sp>
      <p:sp>
        <p:nvSpPr>
          <p:cNvPr id="15" name="Rectangle 14">
            <a:extLst>
              <a:ext uri="{FF2B5EF4-FFF2-40B4-BE49-F238E27FC236}">
                <a16:creationId xmlns:a16="http://schemas.microsoft.com/office/drawing/2014/main" xmlns="" id="{6EEBFD1B-CC5F-F044-9DC9-99826E20F837}"/>
              </a:ext>
            </a:extLst>
          </p:cNvPr>
          <p:cNvSpPr/>
          <p:nvPr/>
        </p:nvSpPr>
        <p:spPr bwMode="auto">
          <a:xfrm>
            <a:off x="7811774" y="4473024"/>
            <a:ext cx="2636571" cy="1584176"/>
          </a:xfrm>
          <a:prstGeom prst="rect">
            <a:avLst/>
          </a:prstGeom>
          <a:solidFill>
            <a:schemeClr val="bg1"/>
          </a:solid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2400" b="1" dirty="0">
                <a:solidFill>
                  <a:srgbClr val="D2002E"/>
                </a:solidFill>
              </a:rPr>
              <a:t>Assessment Only </a:t>
            </a:r>
            <a:r>
              <a:rPr lang="en-GB" b="1" dirty="0">
                <a:solidFill>
                  <a:srgbClr val="D2002E"/>
                </a:solidFill>
              </a:rPr>
              <a:t>(QTS)</a:t>
            </a:r>
          </a:p>
        </p:txBody>
      </p:sp>
    </p:spTree>
    <p:extLst>
      <p:ext uri="{BB962C8B-B14F-4D97-AF65-F5344CB8AC3E}">
        <p14:creationId xmlns:p14="http://schemas.microsoft.com/office/powerpoint/2010/main" xmlns="" val="1222044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5ED9E2D9-EE69-4775-8CE5-9EAC35AD2F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3D75B673-1FA7-415E-8B2E-7A0550C8BD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5C0C818-954C-5B4A-9DD8-43207AD4B379}"/>
              </a:ext>
            </a:extLst>
          </p:cNvPr>
          <p:cNvSpPr>
            <a:spLocks noGrp="1"/>
          </p:cNvSpPr>
          <p:nvPr>
            <p:ph type="title"/>
          </p:nvPr>
        </p:nvSpPr>
        <p:spPr>
          <a:xfrm>
            <a:off x="6936058" y="619200"/>
            <a:ext cx="5255921" cy="1477328"/>
          </a:xfrm>
        </p:spPr>
        <p:txBody>
          <a:bodyPr wrap="square" anchor="ctr">
            <a:normAutofit/>
          </a:bodyPr>
          <a:lstStyle/>
          <a:p>
            <a:r>
              <a:rPr lang="en-GB" sz="3000" dirty="0">
                <a:hlinkClick r:id="rId3">
                  <a:extLst>
                    <a:ext uri="{A12FA001-AC4F-418D-AE19-62706E023703}">
                      <ahyp:hlinkClr xmlns:ahyp="http://schemas.microsoft.com/office/drawing/2018/hyperlinkcolor" xmlns="" val="tx"/>
                    </a:ext>
                  </a:extLst>
                </a:hlinkClick>
              </a:rPr>
              <a:t>PGCE University-based </a:t>
            </a:r>
            <a:r>
              <a:rPr lang="en-GB" sz="3000" dirty="0">
                <a:hlinkClick r:id="rId3">
                  <a:extLst>
                    <a:ext uri="{A12FA001-AC4F-418D-AE19-62706E023703}">
                      <ahyp:hlinkClr xmlns:ahyp="http://schemas.microsoft.com/office/drawing/2018/hyperlinkcolor" xmlns="" val="tx"/>
                    </a:ext>
                  </a:extLst>
                </a:hlinkClick>
              </a:rPr>
              <a:t/>
            </a:r>
            <a:br>
              <a:rPr lang="en-GB" sz="3000" dirty="0">
                <a:hlinkClick r:id="rId3">
                  <a:extLst>
                    <a:ext uri="{A12FA001-AC4F-418D-AE19-62706E023703}">
                      <ahyp:hlinkClr xmlns:ahyp="http://schemas.microsoft.com/office/drawing/2018/hyperlinkcolor" xmlns="" val="tx"/>
                    </a:ext>
                  </a:extLst>
                </a:hlinkClick>
              </a:rPr>
            </a:br>
            <a:r>
              <a:rPr lang="en-GB" sz="3000" dirty="0">
                <a:hlinkClick r:id="rId3">
                  <a:extLst>
                    <a:ext uri="{A12FA001-AC4F-418D-AE19-62706E023703}">
                      <ahyp:hlinkClr xmlns:ahyp="http://schemas.microsoft.com/office/drawing/2018/hyperlinkcolor" xmlns="" val="tx"/>
                    </a:ext>
                  </a:extLst>
                </a:hlinkClick>
              </a:rPr>
              <a:t>teacher training</a:t>
            </a:r>
            <a:endParaRPr lang="en-US" sz="3000" dirty="0"/>
          </a:p>
        </p:txBody>
      </p:sp>
      <p:pic>
        <p:nvPicPr>
          <p:cNvPr id="5" name="Picture 4" descr="Students at a graduation ceremony">
            <a:extLst>
              <a:ext uri="{FF2B5EF4-FFF2-40B4-BE49-F238E27FC236}">
                <a16:creationId xmlns:a16="http://schemas.microsoft.com/office/drawing/2014/main" xmlns="" id="{34836B1C-1973-439F-B1CB-D3EC239CD6B7}"/>
              </a:ext>
            </a:extLst>
          </p:cNvPr>
          <p:cNvPicPr>
            <a:picLocks noChangeAspect="1"/>
          </p:cNvPicPr>
          <p:nvPr/>
        </p:nvPicPr>
        <p:blipFill>
          <a:blip r:embed="rId4"/>
          <a:srcRect l="24415" r="24415"/>
          <a:stretch/>
        </p:blipFill>
        <p:spPr>
          <a:xfrm>
            <a:off x="2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p:spPr>
      </p:pic>
      <p:sp>
        <p:nvSpPr>
          <p:cNvPr id="3" name="Content Placeholder 2">
            <a:extLst>
              <a:ext uri="{FF2B5EF4-FFF2-40B4-BE49-F238E27FC236}">
                <a16:creationId xmlns:a16="http://schemas.microsoft.com/office/drawing/2014/main" xmlns="" id="{13ADEC25-C880-6F4C-A81D-2EC435601E0B}"/>
              </a:ext>
            </a:extLst>
          </p:cNvPr>
          <p:cNvSpPr>
            <a:spLocks noGrp="1"/>
          </p:cNvSpPr>
          <p:nvPr>
            <p:ph idx="1"/>
          </p:nvPr>
        </p:nvSpPr>
        <p:spPr>
          <a:xfrm>
            <a:off x="6480000" y="2096528"/>
            <a:ext cx="4991962" cy="4569518"/>
          </a:xfrm>
        </p:spPr>
        <p:txBody>
          <a:bodyPr>
            <a:normAutofit fontScale="92500" lnSpcReduction="10000"/>
          </a:bodyPr>
          <a:lstStyle/>
          <a:p>
            <a:pPr>
              <a:lnSpc>
                <a:spcPct val="110000"/>
              </a:lnSpc>
            </a:pPr>
            <a:r>
              <a:rPr lang="en-GB" dirty="0"/>
              <a:t>University-led postgraduate initial teacher training programme, leading to QTS</a:t>
            </a:r>
          </a:p>
          <a:p>
            <a:pPr>
              <a:lnSpc>
                <a:spcPct val="110000"/>
              </a:lnSpc>
            </a:pPr>
            <a:r>
              <a:rPr lang="en-GB" dirty="0"/>
              <a:t>Postgraduate Certificate in Education (PGCE) and Postgraduate Diploma in Education (PGDE) training programmes are available for prospective primary and secondary school teachers. You apply to study with a specific training provider and </a:t>
            </a:r>
            <a:r>
              <a:rPr lang="en-GB" b="1" u="sng" dirty="0"/>
              <a:t>will conduct the majority of your study on campus*</a:t>
            </a:r>
            <a:r>
              <a:rPr lang="en-GB" dirty="0"/>
              <a:t>. You’ll also get classroom experience, spending time teaching and being trained in at least two schools for a minimum of 24 weeks.</a:t>
            </a:r>
          </a:p>
          <a:p>
            <a:pPr marL="0" indent="0">
              <a:lnSpc>
                <a:spcPct val="110000"/>
              </a:lnSpc>
              <a:buNone/>
            </a:pPr>
            <a:r>
              <a:rPr lang="en-GB" dirty="0"/>
              <a:t> 		*according to UCAS</a:t>
            </a:r>
          </a:p>
          <a:p>
            <a:pPr marL="0" indent="0">
              <a:lnSpc>
                <a:spcPct val="110000"/>
              </a:lnSpc>
              <a:buNone/>
            </a:pPr>
            <a:endParaRPr lang="en-GB" dirty="0"/>
          </a:p>
          <a:p>
            <a:pPr>
              <a:lnSpc>
                <a:spcPct val="110000"/>
              </a:lnSpc>
            </a:pPr>
            <a:endParaRPr lang="en-US" sz="1600" dirty="0"/>
          </a:p>
        </p:txBody>
      </p:sp>
    </p:spTree>
    <p:extLst>
      <p:ext uri="{BB962C8B-B14F-4D97-AF65-F5344CB8AC3E}">
        <p14:creationId xmlns:p14="http://schemas.microsoft.com/office/powerpoint/2010/main" xmlns="" val="3621612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01D3B63D-97A2-43B6-B140-7FADB9C541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899AB3E9-A7F5-451B-8FC3-9BBE53056F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CFA7181-935D-7447-9C6D-9B0D6B4FB236}"/>
              </a:ext>
            </a:extLst>
          </p:cNvPr>
          <p:cNvSpPr>
            <a:spLocks noGrp="1"/>
          </p:cNvSpPr>
          <p:nvPr>
            <p:ph type="title"/>
          </p:nvPr>
        </p:nvSpPr>
        <p:spPr>
          <a:xfrm>
            <a:off x="815820" y="0"/>
            <a:ext cx="4991961" cy="7214839"/>
          </a:xfrm>
        </p:spPr>
        <p:txBody>
          <a:bodyPr wrap="square" anchor="ctr">
            <a:normAutofit fontScale="90000"/>
          </a:bodyPr>
          <a:lstStyle/>
          <a:p>
            <a:r>
              <a:rPr lang="en-GB" sz="2700" dirty="0">
                <a:hlinkClick r:id="rId3">
                  <a:extLst>
                    <a:ext uri="{A12FA001-AC4F-418D-AE19-62706E023703}">
                      <ahyp:hlinkClr xmlns:ahyp="http://schemas.microsoft.com/office/drawing/2018/hyperlinkcolor" xmlns="" val="tx"/>
                    </a:ext>
                  </a:extLst>
                </a:hlinkClick>
              </a:rPr>
              <a:t>School Direct (tuition fee)</a:t>
            </a:r>
            <a:r>
              <a:rPr lang="en-GB" sz="2700" dirty="0"/>
              <a:t/>
            </a:r>
            <a:br>
              <a:rPr lang="en-GB" sz="2700" dirty="0"/>
            </a:br>
            <a:r>
              <a:rPr lang="en-GB" sz="2000" dirty="0"/>
              <a:t>A school-led teacher training programme leading to QTS </a:t>
            </a:r>
            <a:r>
              <a:rPr lang="en-GB" dirty="0"/>
              <a:t/>
            </a:r>
            <a:br>
              <a:rPr lang="en-GB" dirty="0"/>
            </a:br>
            <a:r>
              <a:rPr lang="en-GB" dirty="0"/>
              <a:t/>
            </a:r>
            <a:br>
              <a:rPr lang="en-GB" dirty="0"/>
            </a:br>
            <a:r>
              <a:rPr lang="en-GB" sz="2700" dirty="0">
                <a:hlinkClick r:id="rId4">
                  <a:extLst>
                    <a:ext uri="{A12FA001-AC4F-418D-AE19-62706E023703}">
                      <ahyp:hlinkClr xmlns:ahyp="http://schemas.microsoft.com/office/drawing/2018/hyperlinkcolor" xmlns="" val="tx"/>
                    </a:ext>
                  </a:extLst>
                </a:hlinkClick>
              </a:rPr>
              <a:t>School Direct (salaried)</a:t>
            </a:r>
            <a:r>
              <a:rPr lang="en-GB" sz="2700" dirty="0"/>
              <a:t/>
            </a:r>
            <a:br>
              <a:rPr lang="en-GB" sz="2700" dirty="0"/>
            </a:br>
            <a:r>
              <a:rPr lang="en-GB" sz="2000" dirty="0"/>
              <a:t>An employment-based route that allows you to earn a salary while you train </a:t>
            </a:r>
            <a:r>
              <a:rPr lang="en-GB" dirty="0"/>
              <a:t/>
            </a:r>
            <a:br>
              <a:rPr lang="en-GB" dirty="0"/>
            </a:br>
            <a:r>
              <a:rPr lang="en-GB" dirty="0"/>
              <a:t/>
            </a:r>
            <a:br>
              <a:rPr lang="en-GB" dirty="0"/>
            </a:br>
            <a:r>
              <a:rPr lang="en-GB" sz="2700" dirty="0">
                <a:hlinkClick r:id="rId5">
                  <a:extLst>
                    <a:ext uri="{A12FA001-AC4F-418D-AE19-62706E023703}">
                      <ahyp:hlinkClr xmlns:ahyp="http://schemas.microsoft.com/office/drawing/2018/hyperlinkcolor" xmlns="" val="tx"/>
                    </a:ext>
                  </a:extLst>
                </a:hlinkClick>
              </a:rPr>
              <a:t>School-centred initial teacher training (SCITT)</a:t>
            </a:r>
            <a:r>
              <a:rPr lang="en-GB" sz="2700" dirty="0"/>
              <a:t/>
            </a:r>
            <a:br>
              <a:rPr lang="en-GB" sz="2700" dirty="0"/>
            </a:br>
            <a:r>
              <a:rPr lang="en-GB" sz="2000" dirty="0"/>
              <a:t>Designed and delivered by groups of neighbouring schools and colleges</a:t>
            </a:r>
            <a:r>
              <a:rPr lang="en-GB" sz="2200" dirty="0"/>
              <a:t/>
            </a:r>
            <a:br>
              <a:rPr lang="en-GB" sz="2200" dirty="0"/>
            </a:br>
            <a:r>
              <a:rPr lang="en-GB" sz="2200" dirty="0"/>
              <a:t/>
            </a:r>
            <a:br>
              <a:rPr lang="en-GB" sz="2200" dirty="0"/>
            </a:br>
            <a:r>
              <a:rPr lang="en-GB" sz="2700" dirty="0">
                <a:hlinkClick r:id="rId6">
                  <a:extLst>
                    <a:ext uri="{A12FA001-AC4F-418D-AE19-62706E023703}">
                      <ahyp:hlinkClr xmlns:ahyp="http://schemas.microsoft.com/office/drawing/2018/hyperlinkcolor" xmlns="" val="tx"/>
                    </a:ext>
                  </a:extLst>
                </a:hlinkClick>
              </a:rPr>
              <a:t>Assessment Only route to Qualified Teacher Status (QTS)</a:t>
            </a:r>
            <a:r>
              <a:rPr lang="en-GB" sz="2700" dirty="0"/>
              <a:t/>
            </a:r>
            <a:br>
              <a:rPr lang="en-GB" sz="2700" dirty="0"/>
            </a:br>
            <a:r>
              <a:rPr lang="en-GB" sz="2000" dirty="0"/>
              <a:t>A graduate route for experienced unqualified teachers to achieve QTS</a:t>
            </a:r>
            <a:r>
              <a:rPr lang="en-GB" sz="2800" dirty="0"/>
              <a:t/>
            </a:r>
            <a:br>
              <a:rPr lang="en-GB" sz="2800" dirty="0"/>
            </a:br>
            <a:endParaRPr lang="en-US" sz="3100" dirty="0"/>
          </a:p>
        </p:txBody>
      </p:sp>
      <p:pic>
        <p:nvPicPr>
          <p:cNvPr id="5" name="Picture 4">
            <a:extLst>
              <a:ext uri="{FF2B5EF4-FFF2-40B4-BE49-F238E27FC236}">
                <a16:creationId xmlns:a16="http://schemas.microsoft.com/office/drawing/2014/main" xmlns="" id="{717C0916-915F-4337-B5B6-77A7EB85915A}"/>
              </a:ext>
            </a:extLst>
          </p:cNvPr>
          <p:cNvPicPr>
            <a:picLocks noChangeAspect="1"/>
          </p:cNvPicPr>
          <p:nvPr/>
        </p:nvPicPr>
        <p:blipFill rotWithShape="1">
          <a:blip r:embed="rId7"/>
          <a:srcRect l="19406" r="16030"/>
          <a:stretch/>
        </p:blipFill>
        <p:spPr>
          <a:xfrm>
            <a:off x="6623601" y="529574"/>
            <a:ext cx="4991961" cy="5798851"/>
          </a:xfrm>
          <a:custGeom>
            <a:avLst/>
            <a:gdLst/>
            <a:ahLst/>
            <a:cxnLst/>
            <a:rect l="l" t="t" r="r" b="b"/>
            <a:pathLst>
              <a:path w="5014800" h="5409338">
                <a:moveTo>
                  <a:pt x="0" y="0"/>
                </a:moveTo>
                <a:lnTo>
                  <a:pt x="5014800" y="0"/>
                </a:lnTo>
                <a:lnTo>
                  <a:pt x="5014800" y="5409338"/>
                </a:lnTo>
                <a:lnTo>
                  <a:pt x="0" y="5409338"/>
                </a:lnTo>
                <a:close/>
              </a:path>
            </a:pathLst>
          </a:custGeom>
        </p:spPr>
      </p:pic>
    </p:spTree>
    <p:extLst>
      <p:ext uri="{BB962C8B-B14F-4D97-AF65-F5344CB8AC3E}">
        <p14:creationId xmlns:p14="http://schemas.microsoft.com/office/powerpoint/2010/main" xmlns="" val="579503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2BFB0E95-9CAE-4968-A118-2B9F7C8BBB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72133437-BFEB-412D-978C-59379BF575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2E5DDFA-DA3A-4DBE-9536-C1B95978DEBC}"/>
              </a:ext>
            </a:extLst>
          </p:cNvPr>
          <p:cNvSpPr>
            <a:spLocks noGrp="1"/>
          </p:cNvSpPr>
          <p:nvPr>
            <p:ph type="title"/>
          </p:nvPr>
        </p:nvSpPr>
        <p:spPr>
          <a:xfrm>
            <a:off x="1680006" y="619200"/>
            <a:ext cx="8831988" cy="681586"/>
          </a:xfrm>
        </p:spPr>
        <p:txBody>
          <a:bodyPr vert="horz" wrap="square" lIns="0" tIns="0" rIns="0" bIns="0" rtlCol="0" anchor="t" anchorCtr="0">
            <a:noAutofit/>
          </a:bodyPr>
          <a:lstStyle/>
          <a:p>
            <a:pPr algn="ctr"/>
            <a:r>
              <a:rPr lang="en-GB" sz="3400" dirty="0"/>
              <a:t>Recent Impact – the changing face of ITE</a:t>
            </a:r>
            <a:endParaRPr lang="en-GB" dirty="0"/>
          </a:p>
        </p:txBody>
      </p:sp>
      <p:grpSp>
        <p:nvGrpSpPr>
          <p:cNvPr id="22" name="Group 21">
            <a:extLst>
              <a:ext uri="{FF2B5EF4-FFF2-40B4-BE49-F238E27FC236}">
                <a16:creationId xmlns:a16="http://schemas.microsoft.com/office/drawing/2014/main" xmlns="" id="{898907C4-FC8B-4436-8D59-610E3736136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89400" y="406270"/>
            <a:ext cx="684878" cy="1449344"/>
            <a:chOff x="643527" y="1187494"/>
            <a:chExt cx="1434178" cy="3035022"/>
          </a:xfrm>
        </p:grpSpPr>
        <p:sp>
          <p:nvSpPr>
            <p:cNvPr id="23" name="Freeform 78">
              <a:extLst>
                <a:ext uri="{FF2B5EF4-FFF2-40B4-BE49-F238E27FC236}">
                  <a16:creationId xmlns:a16="http://schemas.microsoft.com/office/drawing/2014/main" xmlns="" id="{F2DAC1FA-67FB-485E-99AD-1D35808FAD5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4" name="Freeform 79">
              <a:extLst>
                <a:ext uri="{FF2B5EF4-FFF2-40B4-BE49-F238E27FC236}">
                  <a16:creationId xmlns:a16="http://schemas.microsoft.com/office/drawing/2014/main" xmlns="" id="{80135264-D47B-4DA1-B607-272AC7552A5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5" name="Freeform 85">
              <a:extLst>
                <a:ext uri="{FF2B5EF4-FFF2-40B4-BE49-F238E27FC236}">
                  <a16:creationId xmlns:a16="http://schemas.microsoft.com/office/drawing/2014/main" xmlns="" id="{7E6A5C45-96C1-4BE7-BEF8-CD041B512DF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27" name="Group 26">
            <a:extLst>
              <a:ext uri="{FF2B5EF4-FFF2-40B4-BE49-F238E27FC236}">
                <a16:creationId xmlns:a16="http://schemas.microsoft.com/office/drawing/2014/main" xmlns="" id="{9F9D18AC-8DBF-44B9-B251-652985A640D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025208" y="268792"/>
            <a:ext cx="632305" cy="1606552"/>
            <a:chOff x="10224385" y="954724"/>
            <a:chExt cx="1324087" cy="3364228"/>
          </a:xfrm>
        </p:grpSpPr>
        <p:sp>
          <p:nvSpPr>
            <p:cNvPr id="28" name="Freeform 80">
              <a:extLst>
                <a:ext uri="{FF2B5EF4-FFF2-40B4-BE49-F238E27FC236}">
                  <a16:creationId xmlns:a16="http://schemas.microsoft.com/office/drawing/2014/main" xmlns="" id="{4B04572D-211A-45E4-9FCC-BDF9788427F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9" name="Freeform 84">
              <a:extLst>
                <a:ext uri="{FF2B5EF4-FFF2-40B4-BE49-F238E27FC236}">
                  <a16:creationId xmlns:a16="http://schemas.microsoft.com/office/drawing/2014/main" xmlns="" id="{03D89CFC-3412-4CF0-BCB9-14BA1B201D3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0" name="Freeform 87">
              <a:extLst>
                <a:ext uri="{FF2B5EF4-FFF2-40B4-BE49-F238E27FC236}">
                  <a16:creationId xmlns:a16="http://schemas.microsoft.com/office/drawing/2014/main" xmlns="" id="{27B2BC09-FADA-48B1-ABBF-D28310E5A08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32" name="Freeform: Shape 31">
            <a:extLst>
              <a:ext uri="{FF2B5EF4-FFF2-40B4-BE49-F238E27FC236}">
                <a16:creationId xmlns:a16="http://schemas.microsoft.com/office/drawing/2014/main" xmlns="" id="{D277D65C-DA10-481D-B5A1-7DB78CF638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2589984"/>
            <a:ext cx="12180637" cy="4268018"/>
          </a:xfrm>
          <a:custGeom>
            <a:avLst/>
            <a:gdLst>
              <a:gd name="connsiteX0" fmla="*/ 9245089 w 12180637"/>
              <a:gd name="connsiteY0" fmla="*/ 0 h 4483555"/>
              <a:gd name="connsiteX1" fmla="*/ 10751325 w 12180637"/>
              <a:gd name="connsiteY1" fmla="*/ 78622 h 4483555"/>
              <a:gd name="connsiteX2" fmla="*/ 11353161 w 12180637"/>
              <a:gd name="connsiteY2" fmla="*/ 66474 h 4483555"/>
              <a:gd name="connsiteX3" fmla="*/ 12085768 w 12180637"/>
              <a:gd name="connsiteY3" fmla="*/ 51687 h 4483555"/>
              <a:gd name="connsiteX4" fmla="*/ 12180637 w 12180637"/>
              <a:gd name="connsiteY4" fmla="*/ 49772 h 4483555"/>
              <a:gd name="connsiteX5" fmla="*/ 12180637 w 12180637"/>
              <a:gd name="connsiteY5" fmla="*/ 4483555 h 4483555"/>
              <a:gd name="connsiteX6" fmla="*/ 0 w 12180637"/>
              <a:gd name="connsiteY6" fmla="*/ 4483555 h 4483555"/>
              <a:gd name="connsiteX7" fmla="*/ 0 w 12180637"/>
              <a:gd name="connsiteY7" fmla="*/ 109941 h 4483555"/>
              <a:gd name="connsiteX8" fmla="*/ 60108 w 12180637"/>
              <a:gd name="connsiteY8" fmla="*/ 112355 h 4483555"/>
              <a:gd name="connsiteX9" fmla="*/ 1270760 w 12180637"/>
              <a:gd name="connsiteY9" fmla="*/ 160955 h 4483555"/>
              <a:gd name="connsiteX10" fmla="*/ 2474433 w 12180637"/>
              <a:gd name="connsiteY10" fmla="*/ 136660 h 4483555"/>
              <a:gd name="connsiteX11" fmla="*/ 3226727 w 12180637"/>
              <a:gd name="connsiteY11" fmla="*/ 121475 h 4483555"/>
              <a:gd name="connsiteX12" fmla="*/ 3979023 w 12180637"/>
              <a:gd name="connsiteY12" fmla="*/ 106291 h 4483555"/>
              <a:gd name="connsiteX13" fmla="*/ 9245089 w 12180637"/>
              <a:gd name="connsiteY13" fmla="*/ 0 h 4483555"/>
              <a:gd name="connsiteX0" fmla="*/ 9245089 w 12180637"/>
              <a:gd name="connsiteY0" fmla="*/ 0 h 4483555"/>
              <a:gd name="connsiteX1" fmla="*/ 10751325 w 12180637"/>
              <a:gd name="connsiteY1" fmla="*/ 78622 h 4483555"/>
              <a:gd name="connsiteX2" fmla="*/ 11353161 w 12180637"/>
              <a:gd name="connsiteY2" fmla="*/ 66474 h 4483555"/>
              <a:gd name="connsiteX3" fmla="*/ 12085768 w 12180637"/>
              <a:gd name="connsiteY3" fmla="*/ 51687 h 4483555"/>
              <a:gd name="connsiteX4" fmla="*/ 12180637 w 12180637"/>
              <a:gd name="connsiteY4" fmla="*/ 49772 h 4483555"/>
              <a:gd name="connsiteX5" fmla="*/ 12180637 w 12180637"/>
              <a:gd name="connsiteY5" fmla="*/ 4483555 h 4483555"/>
              <a:gd name="connsiteX6" fmla="*/ 0 w 12180637"/>
              <a:gd name="connsiteY6" fmla="*/ 4483555 h 4483555"/>
              <a:gd name="connsiteX7" fmla="*/ 0 w 12180637"/>
              <a:gd name="connsiteY7" fmla="*/ 109941 h 4483555"/>
              <a:gd name="connsiteX8" fmla="*/ 60108 w 12180637"/>
              <a:gd name="connsiteY8" fmla="*/ 112355 h 4483555"/>
              <a:gd name="connsiteX9" fmla="*/ 1270760 w 12180637"/>
              <a:gd name="connsiteY9" fmla="*/ 160955 h 4483555"/>
              <a:gd name="connsiteX10" fmla="*/ 2474433 w 12180637"/>
              <a:gd name="connsiteY10" fmla="*/ 136660 h 4483555"/>
              <a:gd name="connsiteX11" fmla="*/ 3226727 w 12180637"/>
              <a:gd name="connsiteY11" fmla="*/ 121475 h 4483555"/>
              <a:gd name="connsiteX12" fmla="*/ 3979023 w 12180637"/>
              <a:gd name="connsiteY12" fmla="*/ 106291 h 4483555"/>
              <a:gd name="connsiteX13" fmla="*/ 9245089 w 12180637"/>
              <a:gd name="connsiteY13" fmla="*/ 0 h 4483555"/>
              <a:gd name="connsiteX0" fmla="*/ 9245089 w 12180637"/>
              <a:gd name="connsiteY0" fmla="*/ 0 h 4483555"/>
              <a:gd name="connsiteX1" fmla="*/ 10751325 w 12180637"/>
              <a:gd name="connsiteY1" fmla="*/ 78622 h 4483555"/>
              <a:gd name="connsiteX2" fmla="*/ 11353161 w 12180637"/>
              <a:gd name="connsiteY2" fmla="*/ 66474 h 4483555"/>
              <a:gd name="connsiteX3" fmla="*/ 12085768 w 12180637"/>
              <a:gd name="connsiteY3" fmla="*/ 51687 h 4483555"/>
              <a:gd name="connsiteX4" fmla="*/ 12180637 w 12180637"/>
              <a:gd name="connsiteY4" fmla="*/ 49772 h 4483555"/>
              <a:gd name="connsiteX5" fmla="*/ 12180637 w 12180637"/>
              <a:gd name="connsiteY5" fmla="*/ 4483555 h 4483555"/>
              <a:gd name="connsiteX6" fmla="*/ 0 w 12180637"/>
              <a:gd name="connsiteY6" fmla="*/ 4483555 h 4483555"/>
              <a:gd name="connsiteX7" fmla="*/ 0 w 12180637"/>
              <a:gd name="connsiteY7" fmla="*/ 109941 h 4483555"/>
              <a:gd name="connsiteX8" fmla="*/ 60108 w 12180637"/>
              <a:gd name="connsiteY8" fmla="*/ 112355 h 4483555"/>
              <a:gd name="connsiteX9" fmla="*/ 2474433 w 12180637"/>
              <a:gd name="connsiteY9" fmla="*/ 136660 h 4483555"/>
              <a:gd name="connsiteX10" fmla="*/ 3226727 w 12180637"/>
              <a:gd name="connsiteY10" fmla="*/ 121475 h 4483555"/>
              <a:gd name="connsiteX11" fmla="*/ 3979023 w 12180637"/>
              <a:gd name="connsiteY11" fmla="*/ 106291 h 4483555"/>
              <a:gd name="connsiteX12" fmla="*/ 9245089 w 12180637"/>
              <a:gd name="connsiteY12" fmla="*/ 0 h 4483555"/>
              <a:gd name="connsiteX0" fmla="*/ 9245089 w 12180637"/>
              <a:gd name="connsiteY0" fmla="*/ 0 h 4483555"/>
              <a:gd name="connsiteX1" fmla="*/ 10751325 w 12180637"/>
              <a:gd name="connsiteY1" fmla="*/ 78622 h 4483555"/>
              <a:gd name="connsiteX2" fmla="*/ 11353161 w 12180637"/>
              <a:gd name="connsiteY2" fmla="*/ 66474 h 4483555"/>
              <a:gd name="connsiteX3" fmla="*/ 12085768 w 12180637"/>
              <a:gd name="connsiteY3" fmla="*/ 51687 h 4483555"/>
              <a:gd name="connsiteX4" fmla="*/ 12180637 w 12180637"/>
              <a:gd name="connsiteY4" fmla="*/ 49772 h 4483555"/>
              <a:gd name="connsiteX5" fmla="*/ 12180637 w 12180637"/>
              <a:gd name="connsiteY5" fmla="*/ 4483555 h 4483555"/>
              <a:gd name="connsiteX6" fmla="*/ 0 w 12180637"/>
              <a:gd name="connsiteY6" fmla="*/ 4483555 h 4483555"/>
              <a:gd name="connsiteX7" fmla="*/ 0 w 12180637"/>
              <a:gd name="connsiteY7" fmla="*/ 109941 h 4483555"/>
              <a:gd name="connsiteX8" fmla="*/ 60108 w 12180637"/>
              <a:gd name="connsiteY8" fmla="*/ 112355 h 4483555"/>
              <a:gd name="connsiteX9" fmla="*/ 1944662 w 12180637"/>
              <a:gd name="connsiteY9" fmla="*/ 98823 h 4483555"/>
              <a:gd name="connsiteX10" fmla="*/ 3226727 w 12180637"/>
              <a:gd name="connsiteY10" fmla="*/ 121475 h 4483555"/>
              <a:gd name="connsiteX11" fmla="*/ 3979023 w 12180637"/>
              <a:gd name="connsiteY11" fmla="*/ 106291 h 4483555"/>
              <a:gd name="connsiteX12" fmla="*/ 9245089 w 12180637"/>
              <a:gd name="connsiteY12" fmla="*/ 0 h 4483555"/>
              <a:gd name="connsiteX0" fmla="*/ 9245089 w 12180637"/>
              <a:gd name="connsiteY0" fmla="*/ 0 h 4483555"/>
              <a:gd name="connsiteX1" fmla="*/ 10751325 w 12180637"/>
              <a:gd name="connsiteY1" fmla="*/ 78622 h 4483555"/>
              <a:gd name="connsiteX2" fmla="*/ 11353161 w 12180637"/>
              <a:gd name="connsiteY2" fmla="*/ 66474 h 4483555"/>
              <a:gd name="connsiteX3" fmla="*/ 12085768 w 12180637"/>
              <a:gd name="connsiteY3" fmla="*/ 51687 h 4483555"/>
              <a:gd name="connsiteX4" fmla="*/ 12180637 w 12180637"/>
              <a:gd name="connsiteY4" fmla="*/ 49772 h 4483555"/>
              <a:gd name="connsiteX5" fmla="*/ 12180637 w 12180637"/>
              <a:gd name="connsiteY5" fmla="*/ 4483555 h 4483555"/>
              <a:gd name="connsiteX6" fmla="*/ 0 w 12180637"/>
              <a:gd name="connsiteY6" fmla="*/ 4483555 h 4483555"/>
              <a:gd name="connsiteX7" fmla="*/ 0 w 12180637"/>
              <a:gd name="connsiteY7" fmla="*/ 109941 h 4483555"/>
              <a:gd name="connsiteX8" fmla="*/ 60108 w 12180637"/>
              <a:gd name="connsiteY8" fmla="*/ 112355 h 4483555"/>
              <a:gd name="connsiteX9" fmla="*/ 1944662 w 12180637"/>
              <a:gd name="connsiteY9" fmla="*/ 98823 h 4483555"/>
              <a:gd name="connsiteX10" fmla="*/ 3226727 w 12180637"/>
              <a:gd name="connsiteY10" fmla="*/ 121475 h 4483555"/>
              <a:gd name="connsiteX11" fmla="*/ 5089365 w 12180637"/>
              <a:gd name="connsiteY11" fmla="*/ 38184 h 4483555"/>
              <a:gd name="connsiteX12" fmla="*/ 9245089 w 12180637"/>
              <a:gd name="connsiteY12" fmla="*/ 0 h 4483555"/>
              <a:gd name="connsiteX0" fmla="*/ 9245089 w 12180637"/>
              <a:gd name="connsiteY0" fmla="*/ 8084 h 4491639"/>
              <a:gd name="connsiteX1" fmla="*/ 10751325 w 12180637"/>
              <a:gd name="connsiteY1" fmla="*/ 86706 h 4491639"/>
              <a:gd name="connsiteX2" fmla="*/ 11353161 w 12180637"/>
              <a:gd name="connsiteY2" fmla="*/ 74558 h 4491639"/>
              <a:gd name="connsiteX3" fmla="*/ 12085768 w 12180637"/>
              <a:gd name="connsiteY3" fmla="*/ 59771 h 4491639"/>
              <a:gd name="connsiteX4" fmla="*/ 12180637 w 12180637"/>
              <a:gd name="connsiteY4" fmla="*/ 57856 h 4491639"/>
              <a:gd name="connsiteX5" fmla="*/ 12180637 w 12180637"/>
              <a:gd name="connsiteY5" fmla="*/ 4491639 h 4491639"/>
              <a:gd name="connsiteX6" fmla="*/ 0 w 12180637"/>
              <a:gd name="connsiteY6" fmla="*/ 4491639 h 4491639"/>
              <a:gd name="connsiteX7" fmla="*/ 0 w 12180637"/>
              <a:gd name="connsiteY7" fmla="*/ 118025 h 4491639"/>
              <a:gd name="connsiteX8" fmla="*/ 60108 w 12180637"/>
              <a:gd name="connsiteY8" fmla="*/ 120439 h 4491639"/>
              <a:gd name="connsiteX9" fmla="*/ 1944662 w 12180637"/>
              <a:gd name="connsiteY9" fmla="*/ 106907 h 4491639"/>
              <a:gd name="connsiteX10" fmla="*/ 3226727 w 12180637"/>
              <a:gd name="connsiteY10" fmla="*/ 129559 h 4491639"/>
              <a:gd name="connsiteX11" fmla="*/ 5089365 w 12180637"/>
              <a:gd name="connsiteY11" fmla="*/ 46268 h 4491639"/>
              <a:gd name="connsiteX12" fmla="*/ 9245089 w 12180637"/>
              <a:gd name="connsiteY12" fmla="*/ 8084 h 4491639"/>
              <a:gd name="connsiteX0" fmla="*/ 9027375 w 12180637"/>
              <a:gd name="connsiteY0" fmla="*/ 37489 h 4452936"/>
              <a:gd name="connsiteX1" fmla="*/ 10751325 w 12180637"/>
              <a:gd name="connsiteY1" fmla="*/ 48003 h 4452936"/>
              <a:gd name="connsiteX2" fmla="*/ 11353161 w 12180637"/>
              <a:gd name="connsiteY2" fmla="*/ 35855 h 4452936"/>
              <a:gd name="connsiteX3" fmla="*/ 12085768 w 12180637"/>
              <a:gd name="connsiteY3" fmla="*/ 21068 h 4452936"/>
              <a:gd name="connsiteX4" fmla="*/ 12180637 w 12180637"/>
              <a:gd name="connsiteY4" fmla="*/ 19153 h 4452936"/>
              <a:gd name="connsiteX5" fmla="*/ 12180637 w 12180637"/>
              <a:gd name="connsiteY5" fmla="*/ 4452936 h 4452936"/>
              <a:gd name="connsiteX6" fmla="*/ 0 w 12180637"/>
              <a:gd name="connsiteY6" fmla="*/ 4452936 h 4452936"/>
              <a:gd name="connsiteX7" fmla="*/ 0 w 12180637"/>
              <a:gd name="connsiteY7" fmla="*/ 79322 h 4452936"/>
              <a:gd name="connsiteX8" fmla="*/ 60108 w 12180637"/>
              <a:gd name="connsiteY8" fmla="*/ 81736 h 4452936"/>
              <a:gd name="connsiteX9" fmla="*/ 1944662 w 12180637"/>
              <a:gd name="connsiteY9" fmla="*/ 68204 h 4452936"/>
              <a:gd name="connsiteX10" fmla="*/ 3226727 w 12180637"/>
              <a:gd name="connsiteY10" fmla="*/ 90856 h 4452936"/>
              <a:gd name="connsiteX11" fmla="*/ 5089365 w 12180637"/>
              <a:gd name="connsiteY11" fmla="*/ 7565 h 4452936"/>
              <a:gd name="connsiteX12" fmla="*/ 9027375 w 12180637"/>
              <a:gd name="connsiteY12" fmla="*/ 37489 h 4452936"/>
              <a:gd name="connsiteX0" fmla="*/ 9027375 w 12180637"/>
              <a:gd name="connsiteY0" fmla="*/ 67310 h 4482757"/>
              <a:gd name="connsiteX1" fmla="*/ 10751325 w 12180637"/>
              <a:gd name="connsiteY1" fmla="*/ 77824 h 4482757"/>
              <a:gd name="connsiteX2" fmla="*/ 11353161 w 12180637"/>
              <a:gd name="connsiteY2" fmla="*/ 65676 h 4482757"/>
              <a:gd name="connsiteX3" fmla="*/ 11360054 w 12180637"/>
              <a:gd name="connsiteY3" fmla="*/ 1004384 h 4482757"/>
              <a:gd name="connsiteX4" fmla="*/ 12180637 w 12180637"/>
              <a:gd name="connsiteY4" fmla="*/ 48974 h 4482757"/>
              <a:gd name="connsiteX5" fmla="*/ 12180637 w 12180637"/>
              <a:gd name="connsiteY5" fmla="*/ 4482757 h 4482757"/>
              <a:gd name="connsiteX6" fmla="*/ 0 w 12180637"/>
              <a:gd name="connsiteY6" fmla="*/ 4482757 h 4482757"/>
              <a:gd name="connsiteX7" fmla="*/ 0 w 12180637"/>
              <a:gd name="connsiteY7" fmla="*/ 109143 h 4482757"/>
              <a:gd name="connsiteX8" fmla="*/ 60108 w 12180637"/>
              <a:gd name="connsiteY8" fmla="*/ 111557 h 4482757"/>
              <a:gd name="connsiteX9" fmla="*/ 1944662 w 12180637"/>
              <a:gd name="connsiteY9" fmla="*/ 98025 h 4482757"/>
              <a:gd name="connsiteX10" fmla="*/ 3226727 w 12180637"/>
              <a:gd name="connsiteY10" fmla="*/ 120677 h 4482757"/>
              <a:gd name="connsiteX11" fmla="*/ 5089365 w 12180637"/>
              <a:gd name="connsiteY11" fmla="*/ 37386 h 4482757"/>
              <a:gd name="connsiteX12" fmla="*/ 9027375 w 12180637"/>
              <a:gd name="connsiteY12" fmla="*/ 67310 h 4482757"/>
              <a:gd name="connsiteX0" fmla="*/ 9027375 w 12180637"/>
              <a:gd name="connsiteY0" fmla="*/ 342299 h 4757746"/>
              <a:gd name="connsiteX1" fmla="*/ 10751325 w 12180637"/>
              <a:gd name="connsiteY1" fmla="*/ 352813 h 4757746"/>
              <a:gd name="connsiteX2" fmla="*/ 11353161 w 12180637"/>
              <a:gd name="connsiteY2" fmla="*/ 340665 h 4757746"/>
              <a:gd name="connsiteX3" fmla="*/ 12180637 w 12180637"/>
              <a:gd name="connsiteY3" fmla="*/ 323963 h 4757746"/>
              <a:gd name="connsiteX4" fmla="*/ 12180637 w 12180637"/>
              <a:gd name="connsiteY4" fmla="*/ 4757746 h 4757746"/>
              <a:gd name="connsiteX5" fmla="*/ 0 w 12180637"/>
              <a:gd name="connsiteY5" fmla="*/ 4757746 h 4757746"/>
              <a:gd name="connsiteX6" fmla="*/ 0 w 12180637"/>
              <a:gd name="connsiteY6" fmla="*/ 384132 h 4757746"/>
              <a:gd name="connsiteX7" fmla="*/ 60108 w 12180637"/>
              <a:gd name="connsiteY7" fmla="*/ 386546 h 4757746"/>
              <a:gd name="connsiteX8" fmla="*/ 1944662 w 12180637"/>
              <a:gd name="connsiteY8" fmla="*/ 373014 h 4757746"/>
              <a:gd name="connsiteX9" fmla="*/ 3226727 w 12180637"/>
              <a:gd name="connsiteY9" fmla="*/ 395666 h 4757746"/>
              <a:gd name="connsiteX10" fmla="*/ 5089365 w 12180637"/>
              <a:gd name="connsiteY10" fmla="*/ 312375 h 4757746"/>
              <a:gd name="connsiteX11" fmla="*/ 9027375 w 12180637"/>
              <a:gd name="connsiteY11" fmla="*/ 342299 h 4757746"/>
              <a:gd name="connsiteX0" fmla="*/ 9027375 w 12180637"/>
              <a:gd name="connsiteY0" fmla="*/ 337966 h 4753413"/>
              <a:gd name="connsiteX1" fmla="*/ 10751325 w 12180637"/>
              <a:gd name="connsiteY1" fmla="*/ 348480 h 4753413"/>
              <a:gd name="connsiteX2" fmla="*/ 12180637 w 12180637"/>
              <a:gd name="connsiteY2" fmla="*/ 319630 h 4753413"/>
              <a:gd name="connsiteX3" fmla="*/ 12180637 w 12180637"/>
              <a:gd name="connsiteY3" fmla="*/ 4753413 h 4753413"/>
              <a:gd name="connsiteX4" fmla="*/ 0 w 12180637"/>
              <a:gd name="connsiteY4" fmla="*/ 4753413 h 4753413"/>
              <a:gd name="connsiteX5" fmla="*/ 0 w 12180637"/>
              <a:gd name="connsiteY5" fmla="*/ 379799 h 4753413"/>
              <a:gd name="connsiteX6" fmla="*/ 60108 w 12180637"/>
              <a:gd name="connsiteY6" fmla="*/ 382213 h 4753413"/>
              <a:gd name="connsiteX7" fmla="*/ 1944662 w 12180637"/>
              <a:gd name="connsiteY7" fmla="*/ 368681 h 4753413"/>
              <a:gd name="connsiteX8" fmla="*/ 3226727 w 12180637"/>
              <a:gd name="connsiteY8" fmla="*/ 391333 h 4753413"/>
              <a:gd name="connsiteX9" fmla="*/ 5089365 w 12180637"/>
              <a:gd name="connsiteY9" fmla="*/ 308042 h 4753413"/>
              <a:gd name="connsiteX10" fmla="*/ 9027375 w 12180637"/>
              <a:gd name="connsiteY10" fmla="*/ 337966 h 4753413"/>
              <a:gd name="connsiteX0" fmla="*/ 9027375 w 12180637"/>
              <a:gd name="connsiteY0" fmla="*/ 37489 h 4452936"/>
              <a:gd name="connsiteX1" fmla="*/ 10751325 w 12180637"/>
              <a:gd name="connsiteY1" fmla="*/ 48003 h 4452936"/>
              <a:gd name="connsiteX2" fmla="*/ 12180637 w 12180637"/>
              <a:gd name="connsiteY2" fmla="*/ 19153 h 4452936"/>
              <a:gd name="connsiteX3" fmla="*/ 12180637 w 12180637"/>
              <a:gd name="connsiteY3" fmla="*/ 4452936 h 4452936"/>
              <a:gd name="connsiteX4" fmla="*/ 0 w 12180637"/>
              <a:gd name="connsiteY4" fmla="*/ 4452936 h 4452936"/>
              <a:gd name="connsiteX5" fmla="*/ 0 w 12180637"/>
              <a:gd name="connsiteY5" fmla="*/ 79322 h 4452936"/>
              <a:gd name="connsiteX6" fmla="*/ 60108 w 12180637"/>
              <a:gd name="connsiteY6" fmla="*/ 81736 h 4452936"/>
              <a:gd name="connsiteX7" fmla="*/ 1944662 w 12180637"/>
              <a:gd name="connsiteY7" fmla="*/ 68204 h 4452936"/>
              <a:gd name="connsiteX8" fmla="*/ 3226727 w 12180637"/>
              <a:gd name="connsiteY8" fmla="*/ 90856 h 4452936"/>
              <a:gd name="connsiteX9" fmla="*/ 5089365 w 12180637"/>
              <a:gd name="connsiteY9" fmla="*/ 7565 h 4452936"/>
              <a:gd name="connsiteX10" fmla="*/ 9027375 w 12180637"/>
              <a:gd name="connsiteY10" fmla="*/ 37489 h 4452936"/>
              <a:gd name="connsiteX0" fmla="*/ 9027375 w 12180637"/>
              <a:gd name="connsiteY0" fmla="*/ 35052 h 4450499"/>
              <a:gd name="connsiteX1" fmla="*/ 10540868 w 12180637"/>
              <a:gd name="connsiteY1" fmla="*/ 30432 h 4450499"/>
              <a:gd name="connsiteX2" fmla="*/ 12180637 w 12180637"/>
              <a:gd name="connsiteY2" fmla="*/ 16716 h 4450499"/>
              <a:gd name="connsiteX3" fmla="*/ 12180637 w 12180637"/>
              <a:gd name="connsiteY3" fmla="*/ 4450499 h 4450499"/>
              <a:gd name="connsiteX4" fmla="*/ 0 w 12180637"/>
              <a:gd name="connsiteY4" fmla="*/ 4450499 h 4450499"/>
              <a:gd name="connsiteX5" fmla="*/ 0 w 12180637"/>
              <a:gd name="connsiteY5" fmla="*/ 76885 h 4450499"/>
              <a:gd name="connsiteX6" fmla="*/ 60108 w 12180637"/>
              <a:gd name="connsiteY6" fmla="*/ 79299 h 4450499"/>
              <a:gd name="connsiteX7" fmla="*/ 1944662 w 12180637"/>
              <a:gd name="connsiteY7" fmla="*/ 65767 h 4450499"/>
              <a:gd name="connsiteX8" fmla="*/ 3226727 w 12180637"/>
              <a:gd name="connsiteY8" fmla="*/ 88419 h 4450499"/>
              <a:gd name="connsiteX9" fmla="*/ 5089365 w 12180637"/>
              <a:gd name="connsiteY9" fmla="*/ 5128 h 4450499"/>
              <a:gd name="connsiteX10" fmla="*/ 9027375 w 12180637"/>
              <a:gd name="connsiteY10" fmla="*/ 35052 h 445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80637" h="4450499">
                <a:moveTo>
                  <a:pt x="9027375" y="35052"/>
                </a:moveTo>
                <a:lnTo>
                  <a:pt x="10540868" y="30432"/>
                </a:lnTo>
                <a:cubicBezTo>
                  <a:pt x="11066412" y="27376"/>
                  <a:pt x="11405389" y="-13668"/>
                  <a:pt x="12180637" y="16716"/>
                </a:cubicBezTo>
                <a:lnTo>
                  <a:pt x="12180637" y="4450499"/>
                </a:lnTo>
                <a:lnTo>
                  <a:pt x="0" y="4450499"/>
                </a:lnTo>
                <a:lnTo>
                  <a:pt x="0" y="76885"/>
                </a:lnTo>
                <a:lnTo>
                  <a:pt x="60108" y="79299"/>
                </a:lnTo>
                <a:lnTo>
                  <a:pt x="1944662" y="65767"/>
                </a:lnTo>
                <a:cubicBezTo>
                  <a:pt x="2472432" y="67287"/>
                  <a:pt x="2975962" y="93481"/>
                  <a:pt x="3226727" y="88419"/>
                </a:cubicBezTo>
                <a:lnTo>
                  <a:pt x="5089365" y="5128"/>
                </a:lnTo>
                <a:cubicBezTo>
                  <a:pt x="6092425" y="-15118"/>
                  <a:pt x="8118791" y="30835"/>
                  <a:pt x="9027375" y="35052"/>
                </a:cubicBez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aphicFrame>
        <p:nvGraphicFramePr>
          <p:cNvPr id="14" name="Content Placeholder 2">
            <a:extLst>
              <a:ext uri="{FF2B5EF4-FFF2-40B4-BE49-F238E27FC236}">
                <a16:creationId xmlns:a16="http://schemas.microsoft.com/office/drawing/2014/main" xmlns="" id="{DA495068-93B3-4CB9-8B84-099616104E90}"/>
              </a:ext>
            </a:extLst>
          </p:cNvPr>
          <p:cNvGraphicFramePr>
            <a:graphicFrameLocks noGrp="1"/>
          </p:cNvGraphicFramePr>
          <p:nvPr>
            <p:ph idx="1"/>
            <p:extLst>
              <p:ext uri="{D42A27DB-BD31-4B8C-83A1-F6EECF244321}">
                <p14:modId xmlns:p14="http://schemas.microsoft.com/office/powerpoint/2010/main" xmlns="" val="761745475"/>
              </p:ext>
            </p:extLst>
          </p:nvPr>
        </p:nvGraphicFramePr>
        <p:xfrm>
          <a:off x="720725" y="3249612"/>
          <a:ext cx="10728325" cy="2879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143021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E23E4D7-9225-EF44-8AB5-BA4AC4FCC19E}"/>
              </a:ext>
            </a:extLst>
          </p:cNvPr>
          <p:cNvSpPr txBox="1"/>
          <p:nvPr/>
        </p:nvSpPr>
        <p:spPr>
          <a:xfrm>
            <a:off x="1215957" y="885217"/>
            <a:ext cx="8287966" cy="5632311"/>
          </a:xfrm>
          <a:prstGeom prst="rect">
            <a:avLst/>
          </a:prstGeom>
          <a:noFill/>
        </p:spPr>
        <p:txBody>
          <a:bodyPr wrap="square" rtlCol="0">
            <a:spAutoFit/>
          </a:bodyPr>
          <a:lstStyle/>
          <a:p>
            <a:r>
              <a:rPr lang="en-US" sz="4000" dirty="0"/>
              <a:t>Why PGCEs matter</a:t>
            </a:r>
          </a:p>
          <a:p>
            <a:endParaRPr lang="en-US" sz="4000" b="1" dirty="0"/>
          </a:p>
          <a:p>
            <a:r>
              <a:rPr lang="en-US" sz="4000" b="1" dirty="0"/>
              <a:t>Who are the learners and what do they know?</a:t>
            </a:r>
          </a:p>
          <a:p>
            <a:endParaRPr lang="en-US" sz="4000" dirty="0"/>
          </a:p>
          <a:p>
            <a:r>
              <a:rPr lang="en-US" sz="4000" dirty="0"/>
              <a:t>A challenge to the government’s educational agenda and advocates of the knowledge-rich curriculum</a:t>
            </a:r>
          </a:p>
        </p:txBody>
      </p:sp>
    </p:spTree>
    <p:extLst>
      <p:ext uri="{BB962C8B-B14F-4D97-AF65-F5344CB8AC3E}">
        <p14:creationId xmlns:p14="http://schemas.microsoft.com/office/powerpoint/2010/main" xmlns="" val="2918167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C63A73-9376-4DD4-A0D3-ADF828AEE696}"/>
              </a:ext>
            </a:extLst>
          </p:cNvPr>
          <p:cNvSpPr>
            <a:spLocks noGrp="1"/>
          </p:cNvSpPr>
          <p:nvPr>
            <p:ph type="title"/>
          </p:nvPr>
        </p:nvSpPr>
        <p:spPr/>
        <p:txBody>
          <a:bodyPr/>
          <a:lstStyle/>
          <a:p>
            <a:r>
              <a:rPr lang="en-GB"/>
              <a:t>Government restrictions and their impact</a:t>
            </a:r>
            <a:endParaRPr lang="en-GB" dirty="0"/>
          </a:p>
        </p:txBody>
      </p:sp>
      <p:sp>
        <p:nvSpPr>
          <p:cNvPr id="3" name="Content Placeholder 2">
            <a:extLst>
              <a:ext uri="{FF2B5EF4-FFF2-40B4-BE49-F238E27FC236}">
                <a16:creationId xmlns:a16="http://schemas.microsoft.com/office/drawing/2014/main" xmlns="" id="{90113B9A-C09A-439F-BEE7-0742A007512C}"/>
              </a:ext>
            </a:extLst>
          </p:cNvPr>
          <p:cNvSpPr>
            <a:spLocks noGrp="1"/>
          </p:cNvSpPr>
          <p:nvPr>
            <p:ph idx="1"/>
          </p:nvPr>
        </p:nvSpPr>
        <p:spPr>
          <a:xfrm>
            <a:off x="720001" y="1492054"/>
            <a:ext cx="10728325" cy="4852015"/>
          </a:xfrm>
          <a:solidFill>
            <a:schemeClr val="accent6">
              <a:lumMod val="20000"/>
              <a:lumOff val="80000"/>
            </a:schemeClr>
          </a:solidFill>
        </p:spPr>
        <p:txBody>
          <a:bodyPr vert="horz" lIns="0" tIns="0" rIns="0" bIns="0" rtlCol="0" anchor="t">
            <a:noAutofit/>
          </a:bodyPr>
          <a:lstStyle/>
          <a:p>
            <a:pPr marL="0" indent="0">
              <a:buNone/>
            </a:pPr>
            <a:r>
              <a:rPr lang="en-GB" b="1" dirty="0">
                <a:solidFill>
                  <a:schemeClr val="bg2"/>
                </a:solidFill>
              </a:rPr>
              <a:t>EBacc –  English Baccalaureate</a:t>
            </a:r>
            <a:r>
              <a:rPr lang="en-GB" dirty="0">
                <a:solidFill>
                  <a:schemeClr val="bg2"/>
                </a:solidFill>
              </a:rPr>
              <a:t>. </a:t>
            </a:r>
            <a:endParaRPr lang="en-US">
              <a:solidFill>
                <a:schemeClr val="bg2"/>
              </a:solidFill>
            </a:endParaRPr>
          </a:p>
          <a:p>
            <a:pPr marL="0" indent="0">
              <a:buNone/>
            </a:pPr>
            <a:r>
              <a:rPr lang="en-GB" dirty="0">
                <a:solidFill>
                  <a:schemeClr val="bg2"/>
                </a:solidFill>
              </a:rPr>
              <a:t>A qualification comprising a particular GCSE subject results, excluding the arts. (English Language and Literature, Mathematics, Science, Geography/History, Modern Foreign Language)</a:t>
            </a:r>
            <a:endParaRPr lang="en-US">
              <a:solidFill>
                <a:schemeClr val="bg2"/>
              </a:solidFill>
            </a:endParaRPr>
          </a:p>
          <a:p>
            <a:r>
              <a:rPr lang="en-GB" dirty="0">
                <a:solidFill>
                  <a:schemeClr val="bg2"/>
                </a:solidFill>
              </a:rPr>
              <a:t>The school's success is 'measured' by the EBacc grades</a:t>
            </a:r>
            <a:endParaRPr lang="en-US">
              <a:solidFill>
                <a:schemeClr val="bg2"/>
              </a:solidFill>
            </a:endParaRPr>
          </a:p>
          <a:p>
            <a:r>
              <a:rPr lang="en-GB" dirty="0">
                <a:solidFill>
                  <a:schemeClr val="bg2"/>
                </a:solidFill>
              </a:rPr>
              <a:t>High achieving students encouraged to take the EBacc subjects at GCSE causing a demotion of Drama as a subject. </a:t>
            </a:r>
          </a:p>
          <a:p>
            <a:r>
              <a:rPr lang="en-GB" dirty="0">
                <a:solidFill>
                  <a:schemeClr val="bg2"/>
                </a:solidFill>
              </a:rPr>
              <a:t>This in turn discourages drama being seen as a serious intellectual subject as GCSE and A level number drop. </a:t>
            </a:r>
            <a:endParaRPr lang="en-GB">
              <a:solidFill>
                <a:schemeClr val="bg2"/>
              </a:solidFill>
            </a:endParaRPr>
          </a:p>
          <a:p>
            <a:r>
              <a:rPr lang="en-GB" dirty="0">
                <a:solidFill>
                  <a:schemeClr val="bg2"/>
                </a:solidFill>
              </a:rPr>
              <a:t>Consequently, teachers whose timetable is rapidly becoming KS3 only feel under threat in terms of keeping their jobs.</a:t>
            </a:r>
          </a:p>
          <a:p>
            <a:pPr marL="0" indent="0">
              <a:buNone/>
            </a:pPr>
            <a:endParaRPr lang="en-GB" dirty="0">
              <a:solidFill>
                <a:srgbClr val="FFFFFF">
                  <a:alpha val="58000"/>
                </a:srgbClr>
              </a:solidFill>
            </a:endParaRPr>
          </a:p>
          <a:p>
            <a:endParaRPr lang="en-GB" dirty="0">
              <a:solidFill>
                <a:srgbClr val="FFFFFF">
                  <a:alpha val="58000"/>
                </a:srgbClr>
              </a:solidFill>
            </a:endParaRPr>
          </a:p>
          <a:p>
            <a:endParaRPr lang="en-GB" dirty="0">
              <a:solidFill>
                <a:srgbClr val="FFFFFF">
                  <a:alpha val="58000"/>
                </a:srgbClr>
              </a:solidFill>
            </a:endParaRPr>
          </a:p>
          <a:p>
            <a:pPr lvl="1"/>
            <a:endParaRPr lang="en-GB" dirty="0">
              <a:solidFill>
                <a:srgbClr val="FFFFFF"/>
              </a:solidFill>
            </a:endParaRPr>
          </a:p>
          <a:p>
            <a:pPr lvl="1"/>
            <a:endParaRPr lang="en-GB" dirty="0">
              <a:solidFill>
                <a:srgbClr val="FFFFFF"/>
              </a:solidFill>
            </a:endParaRPr>
          </a:p>
        </p:txBody>
      </p:sp>
    </p:spTree>
    <p:extLst>
      <p:ext uri="{BB962C8B-B14F-4D97-AF65-F5344CB8AC3E}">
        <p14:creationId xmlns:p14="http://schemas.microsoft.com/office/powerpoint/2010/main" xmlns="" val="1530507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A6DA1F-8383-49DE-A221-004355EF4486}"/>
              </a:ext>
            </a:extLst>
          </p:cNvPr>
          <p:cNvSpPr>
            <a:spLocks noGrp="1"/>
          </p:cNvSpPr>
          <p:nvPr>
            <p:ph type="title"/>
          </p:nvPr>
        </p:nvSpPr>
        <p:spPr/>
        <p:txBody>
          <a:bodyPr/>
          <a:lstStyle/>
          <a:p>
            <a:r>
              <a:rPr lang="en-GB"/>
              <a:t>STEM Subjects</a:t>
            </a:r>
          </a:p>
        </p:txBody>
      </p:sp>
      <p:sp>
        <p:nvSpPr>
          <p:cNvPr id="3" name="Content Placeholder 2">
            <a:extLst>
              <a:ext uri="{FF2B5EF4-FFF2-40B4-BE49-F238E27FC236}">
                <a16:creationId xmlns:a16="http://schemas.microsoft.com/office/drawing/2014/main" xmlns="" id="{B8DCB53C-02F0-4199-8CB3-9B2640882691}"/>
              </a:ext>
            </a:extLst>
          </p:cNvPr>
          <p:cNvSpPr>
            <a:spLocks noGrp="1"/>
          </p:cNvSpPr>
          <p:nvPr>
            <p:ph idx="1"/>
          </p:nvPr>
        </p:nvSpPr>
        <p:spPr>
          <a:xfrm>
            <a:off x="720000" y="1362657"/>
            <a:ext cx="10728325" cy="4406318"/>
          </a:xfrm>
          <a:solidFill>
            <a:schemeClr val="accent6">
              <a:lumMod val="20000"/>
              <a:lumOff val="80000"/>
            </a:schemeClr>
          </a:solidFill>
        </p:spPr>
        <p:txBody>
          <a:bodyPr vert="horz" lIns="0" tIns="0" rIns="0" bIns="0" rtlCol="0" anchor="t">
            <a:normAutofit/>
          </a:bodyPr>
          <a:lstStyle/>
          <a:p>
            <a:r>
              <a:rPr lang="en-GB" b="1" dirty="0">
                <a:solidFill>
                  <a:schemeClr val="bg2"/>
                </a:solidFill>
              </a:rPr>
              <a:t>Science, Technology, English, Mathematics</a:t>
            </a:r>
          </a:p>
          <a:p>
            <a:r>
              <a:rPr lang="en-GB" dirty="0">
                <a:solidFill>
                  <a:schemeClr val="bg2"/>
                </a:solidFill>
              </a:rPr>
              <a:t>Another strategy which side-lines the arts, wise drama teachers link to English via literacy in drama. There is a sense of 'running for cover'</a:t>
            </a:r>
          </a:p>
          <a:p>
            <a:endParaRPr lang="en-GB" dirty="0">
              <a:solidFill>
                <a:schemeClr val="bg2"/>
              </a:solidFill>
            </a:endParaRPr>
          </a:p>
          <a:p>
            <a:r>
              <a:rPr lang="en-GB" dirty="0">
                <a:solidFill>
                  <a:schemeClr val="bg2"/>
                </a:solidFill>
              </a:rPr>
              <a:t>Efforts made to make this STEAM (A=Arts) : Jonothan Neelands </a:t>
            </a:r>
          </a:p>
          <a:p>
            <a:pPr marL="0" indent="0">
              <a:buNone/>
            </a:pPr>
            <a:r>
              <a:rPr lang="en-GB" dirty="0">
                <a:solidFill>
                  <a:schemeClr val="bg2"/>
                </a:solidFill>
              </a:rPr>
              <a:t>(The Warwick Commission: The Future of Cultural Value 2017)</a:t>
            </a:r>
            <a:endParaRPr lang="en-GB">
              <a:solidFill>
                <a:schemeClr val="bg2"/>
              </a:solidFill>
            </a:endParaRPr>
          </a:p>
          <a:p>
            <a:pPr marL="0" indent="0">
              <a:buNone/>
            </a:pPr>
            <a:endParaRPr lang="en-GB" dirty="0">
              <a:solidFill>
                <a:schemeClr val="bg2"/>
              </a:solidFill>
            </a:endParaRPr>
          </a:p>
          <a:p>
            <a:r>
              <a:rPr lang="en-GB" dirty="0">
                <a:solidFill>
                  <a:schemeClr val="bg2"/>
                </a:solidFill>
              </a:rPr>
              <a:t>In fact, much of the creativity of the subject has been stripped away – driven in particular by the examination syllabus.</a:t>
            </a:r>
          </a:p>
        </p:txBody>
      </p:sp>
    </p:spTree>
    <p:extLst>
      <p:ext uri="{BB962C8B-B14F-4D97-AF65-F5344CB8AC3E}">
        <p14:creationId xmlns:p14="http://schemas.microsoft.com/office/powerpoint/2010/main" xmlns="" val="4258429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5FDC70-C7BA-48CC-A367-BCE63293F4EF}"/>
              </a:ext>
            </a:extLst>
          </p:cNvPr>
          <p:cNvSpPr>
            <a:spLocks noGrp="1"/>
          </p:cNvSpPr>
          <p:nvPr>
            <p:ph type="title"/>
          </p:nvPr>
        </p:nvSpPr>
        <p:spPr/>
        <p:txBody>
          <a:bodyPr/>
          <a:lstStyle/>
          <a:p>
            <a:r>
              <a:rPr lang="en-GB"/>
              <a:t>Examination Syllabus</a:t>
            </a:r>
          </a:p>
        </p:txBody>
      </p:sp>
      <p:sp>
        <p:nvSpPr>
          <p:cNvPr id="3" name="Content Placeholder 2">
            <a:extLst>
              <a:ext uri="{FF2B5EF4-FFF2-40B4-BE49-F238E27FC236}">
                <a16:creationId xmlns:a16="http://schemas.microsoft.com/office/drawing/2014/main" xmlns="" id="{B13396FB-21CC-46AA-9FAF-1DB003FFE3E2}"/>
              </a:ext>
            </a:extLst>
          </p:cNvPr>
          <p:cNvSpPr>
            <a:spLocks noGrp="1"/>
          </p:cNvSpPr>
          <p:nvPr>
            <p:ph idx="1"/>
          </p:nvPr>
        </p:nvSpPr>
        <p:spPr>
          <a:xfrm>
            <a:off x="720000" y="1319525"/>
            <a:ext cx="10728325" cy="4449450"/>
          </a:xfrm>
          <a:solidFill>
            <a:schemeClr val="accent6">
              <a:lumMod val="20000"/>
              <a:lumOff val="80000"/>
            </a:schemeClr>
          </a:solidFill>
        </p:spPr>
        <p:txBody>
          <a:bodyPr vert="horz" lIns="0" tIns="0" rIns="0" bIns="0" rtlCol="0" anchor="t">
            <a:normAutofit/>
          </a:bodyPr>
          <a:lstStyle/>
          <a:p>
            <a:r>
              <a:rPr lang="en-GB" dirty="0">
                <a:solidFill>
                  <a:schemeClr val="bg2"/>
                </a:solidFill>
              </a:rPr>
              <a:t>GCSE template – 70% written component for GCSE, 60% for A level. </a:t>
            </a:r>
          </a:p>
          <a:p>
            <a:r>
              <a:rPr lang="en-GB" dirty="0">
                <a:solidFill>
                  <a:schemeClr val="bg2"/>
                </a:solidFill>
              </a:rPr>
              <a:t>Decided to design this along lines of dramaturgy</a:t>
            </a:r>
          </a:p>
          <a:p>
            <a:r>
              <a:rPr lang="en-GB">
                <a:solidFill>
                  <a:schemeClr val="bg2"/>
                </a:solidFill>
              </a:rPr>
              <a:t>Teachers spending much time on written work rather than practical</a:t>
            </a:r>
            <a:r>
              <a:rPr lang="en-GB" dirty="0">
                <a:solidFill>
                  <a:schemeClr val="bg2"/>
                </a:solidFill>
              </a:rPr>
              <a:t> to gain grades which reflect the students' dramatic ability, through writing</a:t>
            </a:r>
            <a:endParaRPr lang="en-GB">
              <a:solidFill>
                <a:schemeClr val="bg2"/>
              </a:solidFill>
            </a:endParaRPr>
          </a:p>
          <a:p>
            <a:r>
              <a:rPr lang="en-GB" dirty="0">
                <a:solidFill>
                  <a:schemeClr val="bg2"/>
                </a:solidFill>
              </a:rPr>
              <a:t>Having lost the high achieving due to the EBacc, now the enthusiasts are turning away from the subject</a:t>
            </a:r>
          </a:p>
          <a:p>
            <a:r>
              <a:rPr lang="en-GB" dirty="0">
                <a:solidFill>
                  <a:schemeClr val="bg2"/>
                </a:solidFill>
              </a:rPr>
              <a:t>To balance this, teachers are trickling written skills down into KS3. Thus far, KS3 has enjoyed teacher autonomy covering process drama, and developing the associated root skills which nurture and inform theatre making. KS3 is increasingly becoming skills focussed in an effort to keep the GCSE grades high.</a:t>
            </a:r>
          </a:p>
        </p:txBody>
      </p:sp>
    </p:spTree>
    <p:extLst>
      <p:ext uri="{BB962C8B-B14F-4D97-AF65-F5344CB8AC3E}">
        <p14:creationId xmlns:p14="http://schemas.microsoft.com/office/powerpoint/2010/main" xmlns="" val="1721910675"/>
      </p:ext>
    </p:extLst>
  </p:cSld>
  <p:clrMapOvr>
    <a:masterClrMapping/>
  </p:clrMapOvr>
</p:sld>
</file>

<file path=ppt/theme/theme1.xml><?xml version="1.0" encoding="utf-8"?>
<a:theme xmlns:a="http://schemas.openxmlformats.org/drawingml/2006/main" name="BlobVTI">
  <a:themeElements>
    <a:clrScheme name="AnalogousFromDarkSeedLeftStep">
      <a:dk1>
        <a:srgbClr val="000000"/>
      </a:dk1>
      <a:lt1>
        <a:srgbClr val="FFFFFF"/>
      </a:lt1>
      <a:dk2>
        <a:srgbClr val="171734"/>
      </a:dk2>
      <a:lt2>
        <a:srgbClr val="F0F3F1"/>
      </a:lt2>
      <a:accent1>
        <a:srgbClr val="E729A9"/>
      </a:accent1>
      <a:accent2>
        <a:srgbClr val="C417D5"/>
      </a:accent2>
      <a:accent3>
        <a:srgbClr val="8729E7"/>
      </a:accent3>
      <a:accent4>
        <a:srgbClr val="3528D8"/>
      </a:accent4>
      <a:accent5>
        <a:srgbClr val="296AE7"/>
      </a:accent5>
      <a:accent6>
        <a:srgbClr val="17A7D5"/>
      </a:accent6>
      <a:hlink>
        <a:srgbClr val="3F55BF"/>
      </a:hlink>
      <a:folHlink>
        <a:srgbClr val="7F7F7F"/>
      </a:folHlink>
    </a:clrScheme>
    <a:fontScheme name="Blob">
      <a:majorFont>
        <a:latin typeface="Sagona Book"/>
        <a:ea typeface=""/>
        <a:cs typeface=""/>
      </a:majorFont>
      <a:minorFont>
        <a:latin typeface="Avenir Next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lobVTI" id="{06D3AACF-B619-4265-899F-5E2FB3A445D5}" vid="{F5918863-BA1A-4735-81A8-3E7BFBDA84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TotalTime>
  <Words>569</Words>
  <Application>Microsoft Office PowerPoint</Application>
  <PresentationFormat>Custom</PresentationFormat>
  <Paragraphs>93</Paragraphs>
  <Slides>11</Slides>
  <Notes>3</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BlobVTI</vt:lpstr>
      <vt:lpstr>Initial Teacher Training (ITT)…or Initial Teacher Education (ITE)?</vt:lpstr>
      <vt:lpstr>SECONDARY: Routes into Teaching</vt:lpstr>
      <vt:lpstr>PGCE University-based  teacher training</vt:lpstr>
      <vt:lpstr>School Direct (tuition fee) A school-led teacher training programme leading to QTS   School Direct (salaried) An employment-based route that allows you to earn a salary while you train   School-centred initial teacher training (SCITT) Designed and delivered by groups of neighbouring schools and colleges  Assessment Only route to Qualified Teacher Status (QTS) A graduate route for experienced unqualified teachers to achieve QTS </vt:lpstr>
      <vt:lpstr>Recent Impact – the changing face of ITE</vt:lpstr>
      <vt:lpstr>Slide 6</vt:lpstr>
      <vt:lpstr>Government restrictions and their impact</vt:lpstr>
      <vt:lpstr>STEM Subjects</vt:lpstr>
      <vt:lpstr>Examination Syllabus</vt:lpstr>
      <vt:lpstr>'Today we are doing Chair Duets!'</vt:lpstr>
      <vt:lpstr>'Today we are doing Chair Duets!'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 you think you want to become a Drama teacher?</dc:title>
  <dc:creator>Simon Floodgate</dc:creator>
  <cp:lastModifiedBy>customer</cp:lastModifiedBy>
  <cp:revision>319</cp:revision>
  <dcterms:created xsi:type="dcterms:W3CDTF">2020-11-19T15:44:57Z</dcterms:created>
  <dcterms:modified xsi:type="dcterms:W3CDTF">2021-07-27T13:14:55Z</dcterms:modified>
</cp:coreProperties>
</file>