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1" r:id="rId4"/>
    <p:sldId id="258" r:id="rId5"/>
    <p:sldId id="257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am/Documents/Work/CLA/Evidence/Taking%20part%20survey/Taking%20part%20drama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am/Documents/Work/CLA/Evidence/Taking%20part%20survey/Taking%20part%20drama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Theatre and drama activities</a:t>
            </a:r>
            <a:r>
              <a:rPr lang="en-GB" sz="1100">
                <a:effectLst/>
              </a:rPr>
              <a:t>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5-10 years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Sheet2!$B$2:$M$2</c:f>
              <c:strCache>
                <c:ptCount val="12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  <c:pt idx="10">
                  <c:v>2018/19</c:v>
                </c:pt>
                <c:pt idx="11">
                  <c:v>2019/20</c:v>
                </c:pt>
              </c:strCache>
            </c:strRef>
          </c:cat>
          <c:val>
            <c:numRef>
              <c:f>Sheet2!$B$3:$M$3</c:f>
              <c:numCache>
                <c:formatCode>0%</c:formatCode>
                <c:ptCount val="12"/>
                <c:pt idx="0">
                  <c:v>0.47098985617700301</c:v>
                </c:pt>
                <c:pt idx="1">
                  <c:v>0.49146329859157101</c:v>
                </c:pt>
                <c:pt idx="2">
                  <c:v>0.43689849483175902</c:v>
                </c:pt>
                <c:pt idx="3">
                  <c:v>0.34838966917415398</c:v>
                </c:pt>
                <c:pt idx="4">
                  <c:v>0.32716496534384099</c:v>
                </c:pt>
                <c:pt idx="5">
                  <c:v>0.32169531262180501</c:v>
                </c:pt>
                <c:pt idx="6">
                  <c:v>0.32253206144090402</c:v>
                </c:pt>
                <c:pt idx="7">
                  <c:v>0.31089058693062399</c:v>
                </c:pt>
                <c:pt idx="8">
                  <c:v>0.27538620565014799</c:v>
                </c:pt>
                <c:pt idx="9">
                  <c:v>0.30523510702248002</c:v>
                </c:pt>
                <c:pt idx="10">
                  <c:v>0.30099999999999999</c:v>
                </c:pt>
                <c:pt idx="11">
                  <c:v>0.25800000000000001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F2-6F4B-BB74-C433B1791081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11-15 years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Sheet2!$B$2:$M$2</c:f>
              <c:strCache>
                <c:ptCount val="12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  <c:pt idx="10">
                  <c:v>2018/19</c:v>
                </c:pt>
                <c:pt idx="11">
                  <c:v>2019/20</c:v>
                </c:pt>
              </c:strCache>
            </c:strRef>
          </c:cat>
          <c:val>
            <c:numRef>
              <c:f>Sheet2!$B$4:$M$4</c:f>
              <c:numCache>
                <c:formatCode>0%</c:formatCode>
                <c:ptCount val="12"/>
                <c:pt idx="0">
                  <c:v>0.69408131073414503</c:v>
                </c:pt>
                <c:pt idx="1">
                  <c:v>0.69474478717182897</c:v>
                </c:pt>
                <c:pt idx="2">
                  <c:v>0.67216758957511502</c:v>
                </c:pt>
                <c:pt idx="3">
                  <c:v>0.73942265344397295</c:v>
                </c:pt>
                <c:pt idx="4">
                  <c:v>0.69657071988706298</c:v>
                </c:pt>
                <c:pt idx="5">
                  <c:v>0.71485903958519204</c:v>
                </c:pt>
                <c:pt idx="6">
                  <c:v>0.68782901599156498</c:v>
                </c:pt>
                <c:pt idx="7">
                  <c:v>0.65018603491710902</c:v>
                </c:pt>
                <c:pt idx="8">
                  <c:v>0.63495346917967699</c:v>
                </c:pt>
                <c:pt idx="9">
                  <c:v>0.58823512115369803</c:v>
                </c:pt>
                <c:pt idx="10">
                  <c:v>0.50700000000000001</c:v>
                </c:pt>
                <c:pt idx="11">
                  <c:v>0.53500000000000003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2-6F4B-BB74-C433B1791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2458416"/>
        <c:axId val="1992730416"/>
      </c:lineChart>
      <c:catAx>
        <c:axId val="199245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2730416"/>
        <c:crosses val="autoZero"/>
        <c:auto val="1"/>
        <c:lblAlgn val="ctr"/>
        <c:lblOffset val="100"/>
        <c:noMultiLvlLbl val="0"/>
      </c:catAx>
      <c:valAx>
        <c:axId val="199273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245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In and out of school engagement (11-15 years) Theatre</a:t>
            </a:r>
            <a:r>
              <a:rPr lang="en-GB" baseline="0"/>
              <a:t> and Drama activities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Sheet2!$A$8</c:f>
              <c:strCache>
                <c:ptCount val="1"/>
                <c:pt idx="0">
                  <c:v>In school only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Sheet2!$B$7:$H$7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Sheet2!$B$8:$H$8</c:f>
              <c:numCache>
                <c:formatCode>0.0</c:formatCode>
                <c:ptCount val="7"/>
                <c:pt idx="0" formatCode="####.0">
                  <c:v>42.284648747135584</c:v>
                </c:pt>
                <c:pt idx="1">
                  <c:v>39.422024652920278</c:v>
                </c:pt>
                <c:pt idx="2" formatCode="####.0">
                  <c:v>35.845036812540826</c:v>
                </c:pt>
                <c:pt idx="3">
                  <c:v>35.560117935134933</c:v>
                </c:pt>
                <c:pt idx="4">
                  <c:v>34.041275097062936</c:v>
                </c:pt>
                <c:pt idx="5">
                  <c:v>28.9</c:v>
                </c:pt>
                <c:pt idx="6">
                  <c:v>28.7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B8-4040-9825-66EA94E31F4B}"/>
            </c:ext>
          </c:extLst>
        </c:ser>
        <c:ser>
          <c:idx val="1"/>
          <c:order val="1"/>
          <c:tx>
            <c:strRef>
              <c:f>Sheet2!$A$9</c:f>
              <c:strCache>
                <c:ptCount val="1"/>
                <c:pt idx="0">
                  <c:v>Out of school only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Sheet2!$B$7:$H$7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Sheet2!$B$9:$H$9</c:f>
              <c:numCache>
                <c:formatCode>#,##0.0_ ;\-#,##0.0\ </c:formatCode>
                <c:ptCount val="7"/>
                <c:pt idx="0" formatCode="####.0">
                  <c:v>8.7839510359396815</c:v>
                </c:pt>
                <c:pt idx="1">
                  <c:v>10.318154420254816</c:v>
                </c:pt>
                <c:pt idx="2" formatCode="####.0">
                  <c:v>8.4993282714956688</c:v>
                </c:pt>
                <c:pt idx="3" formatCode="0.0">
                  <c:v>10.444888351540643</c:v>
                </c:pt>
                <c:pt idx="4" formatCode="0.0">
                  <c:v>9.6633718179409449</c:v>
                </c:pt>
                <c:pt idx="5" formatCode="0.0">
                  <c:v>6.9</c:v>
                </c:pt>
                <c:pt idx="6" formatCode="0.0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B8-4040-9825-66EA94E31F4B}"/>
            </c:ext>
          </c:extLst>
        </c:ser>
        <c:ser>
          <c:idx val="2"/>
          <c:order val="2"/>
          <c:tx>
            <c:strRef>
              <c:f>Sheet2!$A$10</c:f>
              <c:strCache>
                <c:ptCount val="1"/>
                <c:pt idx="0">
                  <c:v>Both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Sheet2!$B$7:$H$7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Sheet2!$B$10:$H$10</c:f>
              <c:numCache>
                <c:formatCode>#,##0.0_ ;\-#,##0.0\ </c:formatCode>
                <c:ptCount val="7"/>
                <c:pt idx="0" formatCode="####.0">
                  <c:v>20.417304175443952</c:v>
                </c:pt>
                <c:pt idx="1">
                  <c:v>19.042722525981389</c:v>
                </c:pt>
                <c:pt idx="2" formatCode="####.0">
                  <c:v>20.674238407674455</c:v>
                </c:pt>
                <c:pt idx="3" formatCode="0.0">
                  <c:v>17.127216768080029</c:v>
                </c:pt>
                <c:pt idx="4" formatCode="0.0">
                  <c:v>15.118865200365891</c:v>
                </c:pt>
                <c:pt idx="5" formatCode="0.0">
                  <c:v>14.9</c:v>
                </c:pt>
                <c:pt idx="6" formatCode="0.0">
                  <c:v>19.100000000000001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B8-4040-9825-66EA94E31F4B}"/>
            </c:ext>
          </c:extLst>
        </c:ser>
        <c:ser>
          <c:idx val="3"/>
          <c:order val="3"/>
          <c:tx>
            <c:strRef>
              <c:f>Sheet2!$A$11</c:f>
              <c:strCache>
                <c:ptCount val="1"/>
                <c:pt idx="0">
                  <c:v>Did not do activity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Sheet2!$B$7:$H$7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Sheet2!$B$11:$H$11</c:f>
              <c:numCache>
                <c:formatCode>#,##0.0_ ;\-#,##0.0\ </c:formatCode>
                <c:ptCount val="7"/>
                <c:pt idx="0" formatCode="####.0">
                  <c:v>28.514096041480791</c:v>
                </c:pt>
                <c:pt idx="1">
                  <c:v>31.217098400843518</c:v>
                </c:pt>
                <c:pt idx="2" formatCode="####.0">
                  <c:v>34.981396508289052</c:v>
                </c:pt>
                <c:pt idx="3" formatCode="0.0">
                  <c:v>36.504653082032213</c:v>
                </c:pt>
                <c:pt idx="4" formatCode="0.0">
                  <c:v>41.176487884630248</c:v>
                </c:pt>
                <c:pt idx="5" formatCode="0.0">
                  <c:v>49.3</c:v>
                </c:pt>
                <c:pt idx="6" formatCode="0.0">
                  <c:v>46.5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B8-4040-9825-66EA94E31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8867840"/>
        <c:axId val="1974122544"/>
      </c:lineChart>
      <c:catAx>
        <c:axId val="193886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4122544"/>
        <c:crosses val="autoZero"/>
        <c:auto val="1"/>
        <c:lblAlgn val="ctr"/>
        <c:lblOffset val="100"/>
        <c:noMultiLvlLbl val="0"/>
      </c:catAx>
      <c:valAx>
        <c:axId val="197412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#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886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Sheet3!$A$5</c:f>
              <c:strCache>
                <c:ptCount val="1"/>
                <c:pt idx="0">
                  <c:v>Hours taught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Sheet3!$B$4:$L$4</c:f>
              <c:numCache>
                <c:formatCode>0</c:formatCode>
                <c:ptCount val="11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Sheet3!$B$5:$L$5</c:f>
              <c:numCache>
                <c:formatCode>0.000</c:formatCode>
                <c:ptCount val="11"/>
                <c:pt idx="0" formatCode="General">
                  <c:v>95000</c:v>
                </c:pt>
                <c:pt idx="1">
                  <c:v>96500</c:v>
                </c:pt>
                <c:pt idx="2">
                  <c:v>92400</c:v>
                </c:pt>
                <c:pt idx="3">
                  <c:v>91300</c:v>
                </c:pt>
                <c:pt idx="4">
                  <c:v>87300</c:v>
                </c:pt>
                <c:pt idx="5" formatCode="0">
                  <c:v>85100</c:v>
                </c:pt>
                <c:pt idx="6" formatCode="0">
                  <c:v>82900</c:v>
                </c:pt>
                <c:pt idx="7" formatCode="0">
                  <c:v>80800</c:v>
                </c:pt>
                <c:pt idx="8" formatCode="#,##0">
                  <c:v>80819</c:v>
                </c:pt>
                <c:pt idx="9" formatCode="#,##0">
                  <c:v>81068</c:v>
                </c:pt>
                <c:pt idx="10" formatCode="#,##0">
                  <c:v>83855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CF-BE4D-BE19-216824151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548368"/>
        <c:axId val="2011979328"/>
      </c:lineChart>
      <c:catAx>
        <c:axId val="197754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979328"/>
        <c:crosses val="autoZero"/>
        <c:auto val="1"/>
        <c:lblAlgn val="ctr"/>
        <c:lblOffset val="100"/>
        <c:noMultiLvlLbl val="0"/>
      </c:catAx>
      <c:valAx>
        <c:axId val="201197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54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Headcount of teachers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Sheet3!$B$2:$L$2</c:f>
              <c:numCache>
                <c:formatCode>0.000</c:formatCode>
                <c:ptCount val="11"/>
                <c:pt idx="0" formatCode="General">
                  <c:v>11100</c:v>
                </c:pt>
                <c:pt idx="1">
                  <c:v>11600</c:v>
                </c:pt>
                <c:pt idx="2">
                  <c:v>10500</c:v>
                </c:pt>
                <c:pt idx="3">
                  <c:v>10200</c:v>
                </c:pt>
                <c:pt idx="4">
                  <c:v>9600</c:v>
                </c:pt>
                <c:pt idx="5" formatCode="0">
                  <c:v>9400</c:v>
                </c:pt>
                <c:pt idx="6" formatCode="0">
                  <c:v>9200</c:v>
                </c:pt>
                <c:pt idx="7" formatCode="_(* #,##0_);_(* \(#,##0\);_(* &quot;-&quot;??_);_(@_)">
                  <c:v>9000</c:v>
                </c:pt>
                <c:pt idx="8" formatCode="_(* #,##0_);_(* \(#,##0\);_(* &quot;-&quot;??_);_(@_)">
                  <c:v>8899</c:v>
                </c:pt>
                <c:pt idx="9" formatCode="_(* #,##0_);_(* \(#,##0\);_(* &quot;-&quot;??_);_(@_)">
                  <c:v>8963</c:v>
                </c:pt>
                <c:pt idx="10" formatCode="_(* #,##0_);_(* \(#,##0\);_(* &quot;-&quot;??_);_(@_)">
                  <c:v>9059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68-7A43-9F51-0F423D574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1978928"/>
        <c:axId val="1939293856"/>
      </c:lineChart>
      <c:catAx>
        <c:axId val="201197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93856"/>
        <c:crosses val="autoZero"/>
        <c:auto val="1"/>
        <c:lblAlgn val="ctr"/>
        <c:lblOffset val="100"/>
        <c:noMultiLvlLbl val="0"/>
      </c:catAx>
      <c:valAx>
        <c:axId val="193929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978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8901A-C5B4-5D40-ABD4-5E86947EB50C}" type="datetimeFigureOut">
              <a:rPr lang="en-US" smtClean="0"/>
              <a:t>7/15/21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CDD76-1B9C-EF4D-AEEF-EC0B84555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5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CDD76-1B9C-EF4D-AEEF-EC0B845551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08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CDD76-1B9C-EF4D-AEEF-EC0B845551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8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3B8A-3586-6F47-AD11-78255A9C0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16E70-60A7-0143-A720-F21080035F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A27CB-3778-974A-B8CA-9972F3A3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0BC8E-57B7-9745-BA59-0A2139CD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695D6-A175-2D4F-8F81-9682E37D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B2F2-158D-BF4A-87AE-DEDC1188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B0B35-AAEF-7C4F-8D80-D03BA98C6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3D20E-19DA-FF4B-A369-CFF5C55F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A25F6-7AF7-2F45-80A5-E1CD3F07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B5A58-A550-F649-8A91-D8437CE7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0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DAB71-64CC-4941-A64B-7745B16C5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D8A84-7A23-A347-B316-3C11365C1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4665B-8027-8640-A590-DE5822DE5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9F486-34E5-2B43-AD13-97225C50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A29F8-E454-2E4E-ADA3-A90FA6D3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9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D507-7EE3-AD4A-9E43-0D41BD0F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88DE1-123F-D04C-B2CD-52D94D9E1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FC269-E606-CD40-9518-C4111AEB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C5FBA-1B7D-B94E-9A09-889A3619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459A9-1002-F747-AA78-36F9AF17A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9C49-4D13-D24E-9C10-15F31CD5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45207-1EDB-6041-A394-EB79348B1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AB09-5A6D-024D-9211-89F63A7B4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CA4F0-78E0-F745-B1A5-C3146DD3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F9F84-CF93-494B-88D4-0256B491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2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FDD0B-64B8-2440-A58F-AF209F85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E42B1-3114-DD4A-87E8-8BE956C06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9F759-ADF2-BD4A-8745-15913E4D5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337B2-0471-A54C-ABA5-3D664495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D906C-93A1-B947-BD15-9E277B0C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28B1A-1AAF-E341-A64F-EC6B3EE1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5C434-8086-5A46-A942-1E39F2AF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C7FBB-BE17-1B4C-93D2-672537C5C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4D9A3-3C0C-934F-ADD7-3926BBABC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25AD1-80AC-AA49-A7CE-51D8FF9EB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2C43A1-E086-E343-B5EB-B4C7B1474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184BA-2C76-9847-B21D-A33002B3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5BC8F-DAA9-7D48-88B1-3A730051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FCAC9F-7C1E-B14D-A01F-6856497B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6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174B8-B61C-4045-A645-8176164A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E0927B-6430-FD45-B3EB-00E3097A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1C8FB-A13A-AF4B-B285-65CF6D1A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1DD3B-AB50-9A42-9F1A-FA37783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9056E1-9383-714B-81AA-66C96C20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887E1-978D-554A-A692-E1B7C63A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1DC88-08A3-2249-8822-4068A427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9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E56-237F-BF46-9108-4F2517D80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6CA94-C903-5A47-8DC9-33CEBFE65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9738D-0DF0-9B4E-8D61-A75A088D5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FF857-F015-314C-82A0-949BBE4E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56411-A368-4B47-AB86-C2ECA330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7A8A9-3BB8-104B-9673-50F946C3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9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6A55-1412-CF46-BA22-66E6A8CF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AC9EA0-4869-9447-80F3-04615FCF0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27632-0A84-A246-BA07-9EBCECDE6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FD95E-9F0B-5745-9AEE-BF545A7DF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90EB3-5F1F-A448-986A-8206EBF7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6D820-F052-B042-9585-08C0AD8E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9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CD23D-A03C-864A-8757-421280B4F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C883A-912C-C846-B9AD-7081D3D50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31DB1-310E-D441-B2E2-C8440FEC1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D1B8-3A93-3443-9688-5652D2EB7ACE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2AA05-18E9-534B-85E0-CCB79843E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8DFC8-292D-734C-AD29-C06B70B18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34F4-AA1F-2145-AED3-6C5B77AD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0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0445-1287-8246-80A4-816E331F3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we know about Drama &amp; Theatre education in England?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16107-08A9-7344-B25F-27E9BD3393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Sam Cairns, Cultural Learning Alliance</a:t>
            </a:r>
          </a:p>
        </p:txBody>
      </p:sp>
    </p:spTree>
    <p:extLst>
      <p:ext uri="{BB962C8B-B14F-4D97-AF65-F5344CB8AC3E}">
        <p14:creationId xmlns:p14="http://schemas.microsoft.com/office/powerpoint/2010/main" val="6161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461FC-7D2C-334F-A514-9D0E0E050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en-US" sz="3600"/>
              <a:t>DCMS Taking Part annual child survey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2FD7C4-3221-1946-B20A-19C208892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pPr fontAlgn="b"/>
            <a:r>
              <a:rPr lang="en-GB" sz="1800" dirty="0"/>
              <a:t>Data for 5-10 year olds relate to out of school activities only. </a:t>
            </a:r>
          </a:p>
          <a:p>
            <a:pPr fontAlgn="b"/>
            <a:r>
              <a:rPr lang="en-GB" sz="1800" dirty="0"/>
              <a:t>Data for 11-15 years olds relates to activities undertaken both in and out of school. </a:t>
            </a:r>
          </a:p>
          <a:p>
            <a:pPr fontAlgn="b"/>
            <a:r>
              <a:rPr lang="en-GB" sz="1800" dirty="0"/>
              <a:t>https://</a:t>
            </a:r>
            <a:r>
              <a:rPr lang="en-GB" sz="1800" dirty="0" err="1"/>
              <a:t>www.gov.uk</a:t>
            </a:r>
            <a:r>
              <a:rPr lang="en-GB" sz="1800" dirty="0"/>
              <a:t>/government/statistics/taking-part-201920-annual-child-release</a:t>
            </a:r>
          </a:p>
          <a:p>
            <a:endParaRPr lang="en-US" sz="1800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9E247E3-96A7-5041-B79E-ABEF11EE70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88276"/>
              </p:ext>
            </p:extLst>
          </p:nvPr>
        </p:nvGraphicFramePr>
        <p:xfrm>
          <a:off x="429768" y="1719072"/>
          <a:ext cx="6702552" cy="451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22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C56F8-2108-6044-A5FB-FAEB36EF3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/>
              <a:t>DCMS Taking Part annual child survey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A343A-FD96-CE47-AB31-7251CF4848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439990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81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1A1C5D3-C053-4EE9-BE1A-419B6E27C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C0E13-15C2-E54E-B328-85BFB67D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Number drama teachers and number of hours drama taught in secondary schools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CA91A50-EF4D-9D48-AFCD-CFF2E55EB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15738" y="1263807"/>
            <a:ext cx="6960524" cy="5985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https://explore-education-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statistics.service.gov.uk</a:t>
            </a:r>
            <a:r>
              <a:rPr lang="en-US" sz="1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/find-statistics/school-workforce-in-</a:t>
            </a:r>
            <a:r>
              <a:rPr lang="en-US" sz="17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england</a:t>
            </a:r>
            <a:endParaRPr lang="en-US" sz="17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9C6CD78-204B-E74F-BCBD-CC01B612F04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2283958"/>
              </p:ext>
            </p:extLst>
          </p:nvPr>
        </p:nvGraphicFramePr>
        <p:xfrm>
          <a:off x="385572" y="3266002"/>
          <a:ext cx="11420865" cy="184347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180283">
                  <a:extLst>
                    <a:ext uri="{9D8B030D-6E8A-4147-A177-3AD203B41FA5}">
                      <a16:colId xmlns:a16="http://schemas.microsoft.com/office/drawing/2014/main" val="1244569796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2883830122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582243091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1260115095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982381421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4290651243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3766622149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928150174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313476322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3419684903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3184115743"/>
                    </a:ext>
                  </a:extLst>
                </a:gridCol>
                <a:gridCol w="930962">
                  <a:extLst>
                    <a:ext uri="{9D8B030D-6E8A-4147-A177-3AD203B41FA5}">
                      <a16:colId xmlns:a16="http://schemas.microsoft.com/office/drawing/2014/main" val="3899713156"/>
                    </a:ext>
                  </a:extLst>
                </a:gridCol>
              </a:tblGrid>
              <a:tr h="538654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2010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2011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2012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2013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2014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2015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2016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2017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2018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2019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2020</a:t>
                      </a:r>
                      <a:endParaRPr lang="en-GB" sz="16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26701" marT="126701" marB="1267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06702"/>
                  </a:ext>
                </a:extLst>
              </a:tr>
              <a:tr h="65241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Headcount of teachers</a:t>
                      </a: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11,100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11,600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10,500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10,200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9,600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9,400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9,200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  9,000 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  8,899 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  8,963 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  9,059 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786167"/>
                  </a:ext>
                </a:extLst>
              </a:tr>
              <a:tr h="65241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Hours taught</a:t>
                      </a: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95,000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96,500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92,400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91,300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87,300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85,100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82,900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80,800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80,819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81,068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83,855</a:t>
                      </a:r>
                      <a:endParaRPr lang="en-GB" sz="13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169" marR="109808" marT="109808" marB="10980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432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74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6DCDFC-411C-B24A-AD2A-E90750D2D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Teacher and Hours change over last decade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3" name="Content Placeholder 3">
            <a:extLst>
              <a:ext uri="{FF2B5EF4-FFF2-40B4-BE49-F238E27FC236}">
                <a16:creationId xmlns:a16="http://schemas.microsoft.com/office/drawing/2014/main" id="{CB240F68-1303-244A-8582-2C7A5E1C5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308869"/>
              </p:ext>
            </p:extLst>
          </p:nvPr>
        </p:nvGraphicFramePr>
        <p:xfrm>
          <a:off x="838200" y="2501040"/>
          <a:ext cx="10506457" cy="3008066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402265">
                  <a:extLst>
                    <a:ext uri="{9D8B030D-6E8A-4147-A177-3AD203B41FA5}">
                      <a16:colId xmlns:a16="http://schemas.microsoft.com/office/drawing/2014/main" val="3182119644"/>
                    </a:ext>
                  </a:extLst>
                </a:gridCol>
                <a:gridCol w="4052096">
                  <a:extLst>
                    <a:ext uri="{9D8B030D-6E8A-4147-A177-3AD203B41FA5}">
                      <a16:colId xmlns:a16="http://schemas.microsoft.com/office/drawing/2014/main" val="2297265001"/>
                    </a:ext>
                  </a:extLst>
                </a:gridCol>
                <a:gridCol w="4052096">
                  <a:extLst>
                    <a:ext uri="{9D8B030D-6E8A-4147-A177-3AD203B41FA5}">
                      <a16:colId xmlns:a16="http://schemas.microsoft.com/office/drawing/2014/main" val="1655153319"/>
                    </a:ext>
                  </a:extLst>
                </a:gridCol>
              </a:tblGrid>
              <a:tr h="1276893">
                <a:tc>
                  <a:txBody>
                    <a:bodyPr/>
                    <a:lstStyle/>
                    <a:p>
                      <a:pPr algn="l" fontAlgn="b"/>
                      <a:endParaRPr lang="en-GB" sz="32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36833" marB="18416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2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% change 2010 to 2020</a:t>
                      </a:r>
                      <a:endParaRPr lang="en-GB" sz="32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36833" marB="18416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32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% change 2019 to 2020</a:t>
                      </a:r>
                      <a:endParaRPr lang="en-GB" sz="32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36833" marB="18416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767090"/>
                  </a:ext>
                </a:extLst>
              </a:tr>
              <a:tr h="104975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Headcount of teachers</a:t>
                      </a: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-18%</a:t>
                      </a:r>
                      <a:endParaRPr lang="en-GB" sz="2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+1%</a:t>
                      </a:r>
                      <a:endParaRPr lang="en-GB" sz="2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91425"/>
                  </a:ext>
                </a:extLst>
              </a:tr>
              <a:tr h="68141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Hours taught</a:t>
                      </a: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-12%</a:t>
                      </a:r>
                      <a:endParaRPr lang="en-GB" sz="2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+3%</a:t>
                      </a:r>
                      <a:endParaRPr lang="en-GB" sz="2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99203" marT="55250" marB="18416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4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0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431732-50E4-9142-9450-1D1826ECAA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132991"/>
              </p:ext>
            </p:extLst>
          </p:nvPr>
        </p:nvGraphicFramePr>
        <p:xfrm>
          <a:off x="6132513" y="1844675"/>
          <a:ext cx="5218113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02A09F6-BB41-D443-9E2B-19FE8D83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Drama teachers and hours drama taught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0E9354-39D6-8441-85FC-3A0E598773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289768"/>
              </p:ext>
            </p:extLst>
          </p:nvPr>
        </p:nvGraphicFramePr>
        <p:xfrm>
          <a:off x="838200" y="1844675"/>
          <a:ext cx="5222875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83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3DEC7C-0BE6-7447-824A-502330CA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Initial Teacher Education recruitment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49805F-8665-454F-BE59-A630B5A32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480" y="2684095"/>
            <a:ext cx="4443154" cy="34928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https://explore-education-</a:t>
            </a:r>
            <a:r>
              <a:rPr lang="en-US" sz="1800" dirty="0" err="1"/>
              <a:t>statistics.service.gov.uk</a:t>
            </a:r>
            <a:r>
              <a:rPr lang="en-US" sz="1800" dirty="0"/>
              <a:t>/find-statistics/</a:t>
            </a:r>
            <a:r>
              <a:rPr lang="en-US" sz="1800" dirty="0" err="1"/>
              <a:t>initial-teacher-training-census#releaseHeadlines-tables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A4EE71-89E1-8449-8C4F-AF7D04630BA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7423050"/>
              </p:ext>
            </p:extLst>
          </p:nvPr>
        </p:nvGraphicFramePr>
        <p:xfrm>
          <a:off x="5466060" y="625683"/>
          <a:ext cx="6279938" cy="555128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553317">
                  <a:extLst>
                    <a:ext uri="{9D8B030D-6E8A-4147-A177-3AD203B41FA5}">
                      <a16:colId xmlns:a16="http://schemas.microsoft.com/office/drawing/2014/main" val="1937785951"/>
                    </a:ext>
                  </a:extLst>
                </a:gridCol>
                <a:gridCol w="1613291">
                  <a:extLst>
                    <a:ext uri="{9D8B030D-6E8A-4147-A177-3AD203B41FA5}">
                      <a16:colId xmlns:a16="http://schemas.microsoft.com/office/drawing/2014/main" val="4216751731"/>
                    </a:ext>
                  </a:extLst>
                </a:gridCol>
                <a:gridCol w="1500039">
                  <a:extLst>
                    <a:ext uri="{9D8B030D-6E8A-4147-A177-3AD203B41FA5}">
                      <a16:colId xmlns:a16="http://schemas.microsoft.com/office/drawing/2014/main" val="3844041263"/>
                    </a:ext>
                  </a:extLst>
                </a:gridCol>
                <a:gridCol w="1613291">
                  <a:extLst>
                    <a:ext uri="{9D8B030D-6E8A-4147-A177-3AD203B41FA5}">
                      <a16:colId xmlns:a16="http://schemas.microsoft.com/office/drawing/2014/main" val="1719642036"/>
                    </a:ext>
                  </a:extLst>
                </a:gridCol>
              </a:tblGrid>
              <a:tr h="1986128">
                <a:tc>
                  <a:txBody>
                    <a:bodyPr/>
                    <a:lstStyle/>
                    <a:p>
                      <a:pPr algn="l" fontAlgn="b"/>
                      <a:endParaRPr lang="en-GB" sz="2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recruited</a:t>
                      </a: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u="none" strike="noStrike">
                          <a:solidFill>
                            <a:srgbClr val="FFFFFF"/>
                          </a:solidFill>
                          <a:effectLst/>
                        </a:rPr>
                        <a:t>Teacher Supply Model (TSM) target</a:t>
                      </a:r>
                      <a:endParaRPr lang="en-GB" sz="2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u="none" strike="noStrike">
                          <a:solidFill>
                            <a:srgbClr val="FFFFFF"/>
                          </a:solidFill>
                          <a:effectLst/>
                        </a:rPr>
                        <a:t>TSM % recruited</a:t>
                      </a:r>
                      <a:endParaRPr lang="en-GB" sz="2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704249"/>
                  </a:ext>
                </a:extLst>
              </a:tr>
              <a:tr h="713031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2016-17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330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347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95%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041092"/>
                  </a:ext>
                </a:extLst>
              </a:tr>
              <a:tr h="713031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2017-18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265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345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77%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06376"/>
                  </a:ext>
                </a:extLst>
              </a:tr>
              <a:tr h="713031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2018-19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295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357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83%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64561"/>
                  </a:ext>
                </a:extLst>
              </a:tr>
              <a:tr h="713031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2019-20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294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347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85%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24471"/>
                  </a:ext>
                </a:extLst>
              </a:tr>
              <a:tr h="713031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2020-21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442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340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1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130%</a:t>
                      </a:r>
                      <a:endParaRPr lang="en-GB" sz="21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5461" marR="177277" marT="177277" marB="177277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89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322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261</Words>
  <Application>Microsoft Macintosh PowerPoint</Application>
  <PresentationFormat>Widescreen</PresentationFormat>
  <Paragraphs>85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do we know about Drama &amp; Theatre education in England?</vt:lpstr>
      <vt:lpstr>DCMS Taking Part annual child survey</vt:lpstr>
      <vt:lpstr>DCMS Taking Part annual child survey</vt:lpstr>
      <vt:lpstr>Number drama teachers and number of hours drama taught in secondary schools</vt:lpstr>
      <vt:lpstr>Teacher and Hours change over last decade</vt:lpstr>
      <vt:lpstr>Drama teachers and hours drama taught</vt:lpstr>
      <vt:lpstr>Initial Teacher Education recruitment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we know about Drama &amp; Theatre education in England?</dc:title>
  <dc:creator>Samantha Cairns</dc:creator>
  <cp:lastModifiedBy>Samantha Cairns</cp:lastModifiedBy>
  <cp:revision>8</cp:revision>
  <dcterms:created xsi:type="dcterms:W3CDTF">2021-07-15T13:53:04Z</dcterms:created>
  <dcterms:modified xsi:type="dcterms:W3CDTF">2021-07-15T14:49:28Z</dcterms:modified>
</cp:coreProperties>
</file>